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Proxima Nova"/>
      <p:regular r:id="rId32"/>
      <p:bold r:id="rId33"/>
      <p:italic r:id="rId34"/>
      <p:boldItalic r:id="rId35"/>
    </p:embeddedFont>
    <p:embeddedFont>
      <p:font typeface="Alfa Slab One"/>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jp8qW4wTvfUo/dEHNik7cj7k5nB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2B8BC25-C5AE-489C-85E9-6F55BC1EC995}">
  <a:tblStyle styleId="{E2B8BC25-C5AE-489C-85E9-6F55BC1EC995}"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wholeTbl>
    <a:band1H>
      <a:tcTxStyle b="off" i="off"/>
    </a:band1H>
    <a:band2H>
      <a:tcTxStyle b="off" i="off"/>
      <a:tcStyle>
        <a:fill>
          <a:solidFill>
            <a:srgbClr val="FFFFFF"/>
          </a:solidFill>
        </a:fill>
      </a:tcStyle>
    </a:band2H>
    <a:band1V>
      <a:tcTxStyle b="off" i="off"/>
    </a:band1V>
    <a:band2V>
      <a:tcTxStyle b="off" i="off"/>
    </a:band2V>
    <a:lastCol>
      <a:tcTxStyle b="off" i="off"/>
    </a:lastCol>
    <a:firstCo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firstCol>
    <a:lastRow>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lastRow>
    <a:seCell>
      <a:tcTxStyle b="off" i="off"/>
    </a:seCell>
    <a:swCell>
      <a:tcTxStyle b="off" i="off"/>
    </a:swCell>
    <a:firstRow>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ProximaNova-bold.fntdata"/><Relationship Id="rId10" Type="http://schemas.openxmlformats.org/officeDocument/2006/relationships/slide" Target="slides/slide5.xml"/><Relationship Id="rId32" Type="http://schemas.openxmlformats.org/officeDocument/2006/relationships/font" Target="fonts/ProximaNova-regular.fntdata"/><Relationship Id="rId13" Type="http://schemas.openxmlformats.org/officeDocument/2006/relationships/slide" Target="slides/slide8.xml"/><Relationship Id="rId35" Type="http://schemas.openxmlformats.org/officeDocument/2006/relationships/font" Target="fonts/ProximaNova-boldItalic.fntdata"/><Relationship Id="rId12" Type="http://schemas.openxmlformats.org/officeDocument/2006/relationships/slide" Target="slides/slide7.xml"/><Relationship Id="rId34" Type="http://schemas.openxmlformats.org/officeDocument/2006/relationships/font" Target="fonts/ProximaNova-italic.fntdata"/><Relationship Id="rId15" Type="http://schemas.openxmlformats.org/officeDocument/2006/relationships/slide" Target="slides/slide10.xml"/><Relationship Id="rId37" Type="http://customschemas.google.com/relationships/presentationmetadata" Target="metadata"/><Relationship Id="rId14" Type="http://schemas.openxmlformats.org/officeDocument/2006/relationships/slide" Target="slides/slide9.xml"/><Relationship Id="rId36" Type="http://schemas.openxmlformats.org/officeDocument/2006/relationships/font" Target="fonts/AlfaSlabOne-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 name="Google Shape;5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 name="Google Shape;12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0cce64690b_0_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 name="Google Shape;129;g30cce64690b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 name="Google Shape;13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 name="Google Shape;14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 name="Google Shape;16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 name="Google Shape;16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 name="Google Shape;177;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 name="Google Shape;196;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42900" lvl="0" marL="457200" rtl="0" algn="l">
              <a:lnSpc>
                <a:spcPct val="115000"/>
              </a:lnSpc>
              <a:spcBef>
                <a:spcPts val="0"/>
              </a:spcBef>
              <a:spcAft>
                <a:spcPts val="0"/>
              </a:spcAft>
              <a:buClr>
                <a:srgbClr val="14368F"/>
              </a:buClr>
              <a:buSzPts val="1800"/>
              <a:buFont typeface="Arial"/>
              <a:buChar char="•"/>
            </a:pPr>
            <a:r>
              <a:rPr lang="en-US" sz="1800">
                <a:solidFill>
                  <a:srgbClr val="292929"/>
                </a:solidFill>
                <a:latin typeface="Proxima Nova"/>
                <a:ea typeface="Proxima Nova"/>
                <a:cs typeface="Proxima Nova"/>
                <a:sym typeface="Proxima Nova"/>
              </a:rPr>
              <a:t>Call to order.</a:t>
            </a:r>
            <a:endParaRPr sz="1800">
              <a:solidFill>
                <a:srgbClr val="292929"/>
              </a:solidFill>
              <a:latin typeface="Proxima Nova"/>
              <a:ea typeface="Proxima Nova"/>
              <a:cs typeface="Proxima Nova"/>
              <a:sym typeface="Proxima Nova"/>
            </a:endParaRPr>
          </a:p>
          <a:p>
            <a:pPr indent="-342900" lvl="0" marL="457200" rtl="0" algn="l">
              <a:lnSpc>
                <a:spcPct val="115000"/>
              </a:lnSpc>
              <a:spcBef>
                <a:spcPts val="0"/>
              </a:spcBef>
              <a:spcAft>
                <a:spcPts val="0"/>
              </a:spcAft>
              <a:buClr>
                <a:srgbClr val="292929"/>
              </a:buClr>
              <a:buSzPts val="1800"/>
              <a:buFont typeface="Proxima Nova"/>
              <a:buChar char="•"/>
            </a:pPr>
            <a:r>
              <a:rPr lang="en-US" sz="1800">
                <a:solidFill>
                  <a:srgbClr val="292929"/>
                </a:solidFill>
                <a:latin typeface="Proxima Nova"/>
                <a:ea typeface="Proxima Nova"/>
                <a:cs typeface="Proxima Nova"/>
                <a:sym typeface="Proxima Nova"/>
              </a:rPr>
              <a:t>Minutes being taken by Club Secretary.</a:t>
            </a:r>
            <a:endParaRPr sz="1800">
              <a:solidFill>
                <a:srgbClr val="292929"/>
              </a:solidFill>
              <a:latin typeface="Proxima Nova"/>
              <a:ea typeface="Proxima Nova"/>
              <a:cs typeface="Proxima Nova"/>
              <a:sym typeface="Proxima Nova"/>
            </a:endParaRPr>
          </a:p>
          <a:p>
            <a:pPr indent="-342900" lvl="0" marL="457200" rtl="0" algn="l">
              <a:lnSpc>
                <a:spcPct val="115000"/>
              </a:lnSpc>
              <a:spcBef>
                <a:spcPts val="0"/>
              </a:spcBef>
              <a:spcAft>
                <a:spcPts val="0"/>
              </a:spcAft>
              <a:buClr>
                <a:srgbClr val="14368F"/>
              </a:buClr>
              <a:buSzPts val="1800"/>
              <a:buFont typeface="Arial"/>
              <a:buChar char="•"/>
            </a:pPr>
            <a:r>
              <a:rPr lang="en-US" sz="1800">
                <a:solidFill>
                  <a:srgbClr val="292929"/>
                </a:solidFill>
                <a:latin typeface="Proxima Nova"/>
                <a:ea typeface="Proxima Nova"/>
                <a:cs typeface="Proxima Nova"/>
                <a:sym typeface="Proxima Nova"/>
              </a:rPr>
              <a:t>Notice was provided in accordance with our Bylaws.  We had to adjourn to allow for financials to be completed but we are ready to go.</a:t>
            </a:r>
            <a:endParaRPr sz="1800">
              <a:solidFill>
                <a:srgbClr val="292929"/>
              </a:solidFill>
              <a:latin typeface="Proxima Nova"/>
              <a:ea typeface="Proxima Nova"/>
              <a:cs typeface="Proxima Nova"/>
              <a:sym typeface="Proxima Nova"/>
            </a:endParaRPr>
          </a:p>
          <a:p>
            <a:pPr indent="-342900" lvl="0" marL="457200" rtl="0" algn="l">
              <a:lnSpc>
                <a:spcPct val="115000"/>
              </a:lnSpc>
              <a:spcBef>
                <a:spcPts val="0"/>
              </a:spcBef>
              <a:spcAft>
                <a:spcPts val="0"/>
              </a:spcAft>
              <a:buClr>
                <a:srgbClr val="14368F"/>
              </a:buClr>
              <a:buSzPts val="1800"/>
              <a:buFont typeface="Arial"/>
              <a:buChar char="•"/>
            </a:pPr>
            <a:r>
              <a:rPr lang="en-US" sz="1800">
                <a:solidFill>
                  <a:srgbClr val="292929"/>
                </a:solidFill>
                <a:latin typeface="Proxima Nova"/>
                <a:ea typeface="Proxima Nova"/>
                <a:cs typeface="Proxima Nova"/>
                <a:sym typeface="Proxima Nova"/>
              </a:rPr>
              <a:t>Roll Call (including proxies).</a:t>
            </a:r>
            <a:endParaRPr sz="1800">
              <a:solidFill>
                <a:srgbClr val="292929"/>
              </a:solidFill>
              <a:latin typeface="Proxima Nova"/>
              <a:ea typeface="Proxima Nova"/>
              <a:cs typeface="Proxima Nova"/>
              <a:sym typeface="Proxima Nova"/>
            </a:endParaRPr>
          </a:p>
          <a:p>
            <a:pPr indent="-342900" lvl="0" marL="457200" rtl="0" algn="l">
              <a:lnSpc>
                <a:spcPct val="115000"/>
              </a:lnSpc>
              <a:spcBef>
                <a:spcPts val="0"/>
              </a:spcBef>
              <a:spcAft>
                <a:spcPts val="0"/>
              </a:spcAft>
              <a:buClr>
                <a:srgbClr val="14368F"/>
              </a:buClr>
              <a:buSzPts val="1800"/>
              <a:buFont typeface="Arial"/>
              <a:buChar char="•"/>
            </a:pPr>
            <a:r>
              <a:rPr lang="en-US" sz="1800">
                <a:solidFill>
                  <a:srgbClr val="292929"/>
                </a:solidFill>
                <a:latin typeface="Proxima Nova"/>
                <a:ea typeface="Proxima Nova"/>
                <a:cs typeface="Proxima Nova"/>
                <a:sym typeface="Proxima Nova"/>
              </a:rPr>
              <a:t>Confirm that quorum (which is 8 members) has been met.</a:t>
            </a:r>
            <a:endParaRPr sz="1800">
              <a:solidFill>
                <a:srgbClr val="292929"/>
              </a:solidFill>
              <a:latin typeface="Proxima Nova"/>
              <a:ea typeface="Proxima Nova"/>
              <a:cs typeface="Proxima Nova"/>
              <a:sym typeface="Proxima Nova"/>
            </a:endParaRPr>
          </a:p>
          <a:p>
            <a:pPr indent="-342900" lvl="0" marL="457200" rtl="0" algn="l">
              <a:lnSpc>
                <a:spcPct val="115000"/>
              </a:lnSpc>
              <a:spcBef>
                <a:spcPts val="0"/>
              </a:spcBef>
              <a:spcAft>
                <a:spcPts val="0"/>
              </a:spcAft>
              <a:buClr>
                <a:srgbClr val="14368F"/>
              </a:buClr>
              <a:buSzPts val="1800"/>
              <a:buFont typeface="Arial"/>
              <a:buChar char="•"/>
            </a:pPr>
            <a:r>
              <a:rPr lang="en-US" sz="1800">
                <a:solidFill>
                  <a:srgbClr val="292929"/>
                </a:solidFill>
                <a:latin typeface="Proxima Nova"/>
                <a:ea typeface="Proxima Nova"/>
                <a:cs typeface="Proxima Nova"/>
                <a:sym typeface="Proxima Nova"/>
              </a:rPr>
              <a:t>We therefore have a validly constituted meeting and can proceed with tonight’s business.</a:t>
            </a:r>
            <a:endParaRPr sz="1800">
              <a:solidFill>
                <a:srgbClr val="292929"/>
              </a:solidFill>
              <a:latin typeface="Proxima Nova"/>
              <a:ea typeface="Proxima Nova"/>
              <a:cs typeface="Proxima Nova"/>
              <a:sym typeface="Proxima Nova"/>
            </a:endParaRPr>
          </a:p>
          <a:p>
            <a:pPr indent="-342900" lvl="0" marL="457200" rtl="0" algn="l">
              <a:lnSpc>
                <a:spcPct val="115000"/>
              </a:lnSpc>
              <a:spcBef>
                <a:spcPts val="0"/>
              </a:spcBef>
              <a:spcAft>
                <a:spcPts val="0"/>
              </a:spcAft>
              <a:buClr>
                <a:srgbClr val="14368F"/>
              </a:buClr>
              <a:buSzPts val="1800"/>
              <a:buFont typeface="Arial"/>
              <a:buChar char="•"/>
            </a:pPr>
            <a:r>
              <a:rPr lang="en-US" sz="1800">
                <a:solidFill>
                  <a:srgbClr val="292929"/>
                </a:solidFill>
                <a:latin typeface="Proxima Nova"/>
                <a:ea typeface="Proxima Nova"/>
                <a:cs typeface="Proxima Nova"/>
                <a:sym typeface="Proxima Nova"/>
              </a:rPr>
              <a:t>First order of business: approve last year’s minutes.</a:t>
            </a:r>
            <a:endParaRPr sz="1800">
              <a:solidFill>
                <a:srgbClr val="292929"/>
              </a:solidFill>
              <a:latin typeface="Proxima Nova"/>
              <a:ea typeface="Proxima Nova"/>
              <a:cs typeface="Proxima Nova"/>
              <a:sym typeface="Proxima Nova"/>
            </a:endParaRPr>
          </a:p>
          <a:p>
            <a:pPr indent="-342900" lvl="0" marL="457200" rtl="0" algn="l">
              <a:lnSpc>
                <a:spcPct val="115000"/>
              </a:lnSpc>
              <a:spcBef>
                <a:spcPts val="0"/>
              </a:spcBef>
              <a:spcAft>
                <a:spcPts val="0"/>
              </a:spcAft>
              <a:buClr>
                <a:srgbClr val="14368F"/>
              </a:buClr>
              <a:buSzPts val="1800"/>
              <a:buFont typeface="Arial"/>
              <a:buChar char="•"/>
            </a:pPr>
            <a:r>
              <a:rPr lang="en-US" sz="1800">
                <a:solidFill>
                  <a:srgbClr val="292929"/>
                </a:solidFill>
                <a:latin typeface="Proxima Nova"/>
                <a:ea typeface="Proxima Nova"/>
                <a:cs typeface="Proxima Nova"/>
                <a:sym typeface="Proxima Nova"/>
              </a:rPr>
              <a:t>Second order of business: approve Agenda.</a:t>
            </a:r>
            <a:endParaRPr/>
          </a:p>
        </p:txBody>
      </p:sp>
      <p:sp>
        <p:nvSpPr>
          <p:cNvPr id="62" name="Google Shape;6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1a8e49d044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g31a8e49d044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 name="Google Shape;243;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0" name="Google Shape;260;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 name="Google Shape;6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 name="Google Shape;7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 name="Google Shape;8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 name="Google Shape;9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One challenge that I have been meeting with around is house league: our very appreciated volunteer coaches often do not have soccer experience, which as the players get older it proves as a bigger challenge as we are trying ot develop their skills and love for soccer.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Over the years some of our adult programming has fallen through due to registration (lack of or late). Without knowing numbers until last minute, it is more challenging to secure the spaces and llow  for balanced teams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quality of the soccer fields in town continues to be an ongoing challenge. Despite an improving relationship between the club and the town, we struggle with their commitment/acknowledgement that the drainage at McCulley is significantly impacting the programs we are providing to the community, and restricts our ability to host tournaments/festivals, which could bring income into the community. An increasingly concerning barrier in this season particular is our access to indoor space: with new clubs/community groups being established (which is great for the community!) and the priority of spacing going to youth over adults, we are very limited in appropriate sized spaces for indoor soccer. </a:t>
            </a:r>
            <a:endParaRPr/>
          </a:p>
        </p:txBody>
      </p:sp>
      <p:sp>
        <p:nvSpPr>
          <p:cNvPr id="98" name="Google Shape;9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 name="Google Shape;10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4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 name="Google Shape;117;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33"/>
          <p:cNvSpPr txBox="1"/>
          <p:nvPr>
            <p:ph type="title"/>
          </p:nvPr>
        </p:nvSpPr>
        <p:spPr>
          <a:xfrm>
            <a:off x="311699" y="595975"/>
            <a:ext cx="8520602" cy="1957801"/>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chemeClr val="accent3"/>
              </a:buClr>
              <a:buSzPts val="5400"/>
              <a:buFont typeface="Alfa Slab One"/>
              <a:buNone/>
              <a:defRPr sz="5400">
                <a:solidFill>
                  <a:srgbClr val="14368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11" name="Google Shape;11;p33"/>
          <p:cNvSpPr txBox="1"/>
          <p:nvPr>
            <p:ph idx="1" type="body"/>
          </p:nvPr>
        </p:nvSpPr>
        <p:spPr>
          <a:xfrm>
            <a:off x="311699" y="3165823"/>
            <a:ext cx="8520602" cy="733501"/>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666666"/>
              </a:buClr>
              <a:buSzPts val="2400"/>
              <a:buFont typeface="Proxima Nova"/>
              <a:buNone/>
              <a:defRPr sz="2400"/>
            </a:lvl1pPr>
            <a:lvl2pPr indent="-228600" lvl="1" marL="914400" algn="ctr">
              <a:lnSpc>
                <a:spcPct val="100000"/>
              </a:lnSpc>
              <a:spcBef>
                <a:spcPts val="0"/>
              </a:spcBef>
              <a:spcAft>
                <a:spcPts val="0"/>
              </a:spcAft>
              <a:buClr>
                <a:srgbClr val="666666"/>
              </a:buClr>
              <a:buSzPts val="2400"/>
              <a:buFont typeface="Proxima Nova"/>
              <a:buNone/>
              <a:defRPr sz="2400"/>
            </a:lvl2pPr>
            <a:lvl3pPr indent="-228600" lvl="2" marL="1371600" algn="ctr">
              <a:lnSpc>
                <a:spcPct val="100000"/>
              </a:lnSpc>
              <a:spcBef>
                <a:spcPts val="0"/>
              </a:spcBef>
              <a:spcAft>
                <a:spcPts val="0"/>
              </a:spcAft>
              <a:buClr>
                <a:srgbClr val="666666"/>
              </a:buClr>
              <a:buSzPts val="2400"/>
              <a:buFont typeface="Proxima Nova"/>
              <a:buNone/>
              <a:defRPr sz="2400"/>
            </a:lvl3pPr>
            <a:lvl4pPr indent="-228600" lvl="3" marL="1828800" algn="ctr">
              <a:lnSpc>
                <a:spcPct val="100000"/>
              </a:lnSpc>
              <a:spcBef>
                <a:spcPts val="0"/>
              </a:spcBef>
              <a:spcAft>
                <a:spcPts val="0"/>
              </a:spcAft>
              <a:buClr>
                <a:srgbClr val="666666"/>
              </a:buClr>
              <a:buSzPts val="2400"/>
              <a:buFont typeface="Proxima Nova"/>
              <a:buNone/>
              <a:defRPr sz="2400"/>
            </a:lvl4pPr>
            <a:lvl5pPr indent="-228600" lvl="4" marL="2286000" algn="ctr">
              <a:lnSpc>
                <a:spcPct val="100000"/>
              </a:lnSpc>
              <a:spcBef>
                <a:spcPts val="0"/>
              </a:spcBef>
              <a:spcAft>
                <a:spcPts val="0"/>
              </a:spcAft>
              <a:buClr>
                <a:srgbClr val="666666"/>
              </a:buClr>
              <a:buSzPts val="2400"/>
              <a:buFont typeface="Proxima Nova"/>
              <a:buNone/>
              <a:defRPr sz="24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12" name="Google Shape;12;p33"/>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_NUMBER">
  <p:cSld name="BIG_NUMBER">
    <p:spTree>
      <p:nvGrpSpPr>
        <p:cNvPr id="45" name="Shape 45"/>
        <p:cNvGrpSpPr/>
        <p:nvPr/>
      </p:nvGrpSpPr>
      <p:grpSpPr>
        <a:xfrm>
          <a:off x="0" y="0"/>
          <a:ext cx="0" cy="0"/>
          <a:chOff x="0" y="0"/>
          <a:chExt cx="0" cy="0"/>
        </a:xfrm>
      </p:grpSpPr>
      <p:sp>
        <p:nvSpPr>
          <p:cNvPr id="46" name="Google Shape;46;p42"/>
          <p:cNvSpPr txBox="1"/>
          <p:nvPr>
            <p:ph hasCustomPrompt="1" type="title"/>
          </p:nvPr>
        </p:nvSpPr>
        <p:spPr>
          <a:xfrm>
            <a:off x="311699" y="1167925"/>
            <a:ext cx="8520602" cy="1980001"/>
          </a:xfrm>
          <a:prstGeom prst="rect">
            <a:avLst/>
          </a:prstGeom>
          <a:noFill/>
          <a:ln>
            <a:noFill/>
          </a:ln>
        </p:spPr>
        <p:txBody>
          <a:bodyPr anchorCtr="0" anchor="ctr" bIns="91400" lIns="91400" spcFirstLastPara="1" rIns="91400" wrap="square" tIns="91400">
            <a:normAutofit/>
          </a:bodyPr>
          <a:lstStyle>
            <a:lvl1pPr lvl="0" algn="ctr">
              <a:lnSpc>
                <a:spcPct val="100000"/>
              </a:lnSpc>
              <a:spcBef>
                <a:spcPts val="0"/>
              </a:spcBef>
              <a:spcAft>
                <a:spcPts val="0"/>
              </a:spcAft>
              <a:buClr>
                <a:srgbClr val="4285F4"/>
              </a:buClr>
              <a:buSzPts val="11000"/>
              <a:buFont typeface="Alfa Slab One"/>
              <a:buNone/>
              <a:defRPr sz="11000">
                <a:solidFill>
                  <a:srgbClr val="4285F4"/>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a:r>
              <a:t>xx%</a:t>
            </a:r>
          </a:p>
        </p:txBody>
      </p:sp>
      <p:sp>
        <p:nvSpPr>
          <p:cNvPr id="47" name="Google Shape;47;p42"/>
          <p:cNvSpPr txBox="1"/>
          <p:nvPr>
            <p:ph idx="1" type="body"/>
          </p:nvPr>
        </p:nvSpPr>
        <p:spPr>
          <a:xfrm>
            <a:off x="311699" y="3224250"/>
            <a:ext cx="8520602" cy="1071601"/>
          </a:xfrm>
          <a:prstGeom prst="rect">
            <a:avLst/>
          </a:prstGeom>
          <a:noFill/>
          <a:ln>
            <a:noFill/>
          </a:ln>
        </p:spPr>
        <p:txBody>
          <a:bodyPr anchorCtr="0" anchor="t" bIns="91400" lIns="91400" spcFirstLastPara="1" rIns="91400" wrap="square" tIns="91400">
            <a:normAutofit/>
          </a:bodyPr>
          <a:lstStyle>
            <a:lvl1pPr indent="-342900" lvl="0" marL="457200" algn="ctr">
              <a:lnSpc>
                <a:spcPct val="115000"/>
              </a:lnSpc>
              <a:spcBef>
                <a:spcPts val="0"/>
              </a:spcBef>
              <a:spcAft>
                <a:spcPts val="0"/>
              </a:spcAft>
              <a:buSzPts val="1800"/>
              <a:buChar char="●"/>
              <a:defRPr/>
            </a:lvl1pPr>
            <a:lvl2pPr indent="-342900" lvl="1" marL="914400" algn="ctr">
              <a:lnSpc>
                <a:spcPct val="115000"/>
              </a:lnSpc>
              <a:spcBef>
                <a:spcPts val="0"/>
              </a:spcBef>
              <a:spcAft>
                <a:spcPts val="0"/>
              </a:spcAft>
              <a:buSzPts val="1800"/>
              <a:buChar char="○"/>
              <a:defRPr/>
            </a:lvl2pPr>
            <a:lvl3pPr indent="-342900" lvl="2" marL="1371600" algn="ctr">
              <a:lnSpc>
                <a:spcPct val="115000"/>
              </a:lnSpc>
              <a:spcBef>
                <a:spcPts val="0"/>
              </a:spcBef>
              <a:spcAft>
                <a:spcPts val="0"/>
              </a:spcAft>
              <a:buSzPts val="1800"/>
              <a:buChar char="■"/>
              <a:defRPr/>
            </a:lvl3pPr>
            <a:lvl4pPr indent="-342900" lvl="3" marL="1828800" algn="ctr">
              <a:lnSpc>
                <a:spcPct val="115000"/>
              </a:lnSpc>
              <a:spcBef>
                <a:spcPts val="0"/>
              </a:spcBef>
              <a:spcAft>
                <a:spcPts val="0"/>
              </a:spcAft>
              <a:buSzPts val="1800"/>
              <a:buChar char="●"/>
              <a:defRPr/>
            </a:lvl4pPr>
            <a:lvl5pPr indent="-342900" lvl="4" marL="2286000" algn="ctr">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8" name="Google Shape;48;p42"/>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43"/>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type="tx">
  <p:cSld name="TITLE_AND_BODY">
    <p:spTree>
      <p:nvGrpSpPr>
        <p:cNvPr id="13" name="Shape 13"/>
        <p:cNvGrpSpPr/>
        <p:nvPr/>
      </p:nvGrpSpPr>
      <p:grpSpPr>
        <a:xfrm>
          <a:off x="0" y="0"/>
          <a:ext cx="0" cy="0"/>
          <a:chOff x="0" y="0"/>
          <a:chExt cx="0" cy="0"/>
        </a:xfrm>
      </p:grpSpPr>
      <p:sp>
        <p:nvSpPr>
          <p:cNvPr id="14" name="Google Shape;14;p34"/>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chemeClr val="accent3"/>
              </a:buClr>
              <a:buSzPts val="1800"/>
              <a:buNone/>
              <a:defRPr>
                <a:solidFill>
                  <a:srgbClr val="14368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15" name="Google Shape;15;p34"/>
          <p:cNvSpPr txBox="1"/>
          <p:nvPr>
            <p:ph idx="1" type="body"/>
          </p:nvPr>
        </p:nvSpPr>
        <p:spPr>
          <a:xfrm>
            <a:off x="311699" y="1152475"/>
            <a:ext cx="8520602" cy="3416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16" name="Google Shape;16;p34"/>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 type="secHead">
  <p:cSld name="SECTION_HEADER">
    <p:spTree>
      <p:nvGrpSpPr>
        <p:cNvPr id="17" name="Shape 17"/>
        <p:cNvGrpSpPr/>
        <p:nvPr/>
      </p:nvGrpSpPr>
      <p:grpSpPr>
        <a:xfrm>
          <a:off x="0" y="0"/>
          <a:ext cx="0" cy="0"/>
          <a:chOff x="0" y="0"/>
          <a:chExt cx="0" cy="0"/>
        </a:xfrm>
      </p:grpSpPr>
      <p:sp>
        <p:nvSpPr>
          <p:cNvPr id="18" name="Google Shape;18;p35"/>
          <p:cNvSpPr txBox="1"/>
          <p:nvPr>
            <p:ph type="title"/>
          </p:nvPr>
        </p:nvSpPr>
        <p:spPr>
          <a:xfrm>
            <a:off x="311699" y="2480549"/>
            <a:ext cx="8114402" cy="2445901"/>
          </a:xfrm>
          <a:prstGeom prst="rect">
            <a:avLst/>
          </a:prstGeom>
          <a:noFill/>
          <a:ln>
            <a:noFill/>
          </a:ln>
        </p:spPr>
        <p:txBody>
          <a:bodyPr anchorCtr="0" anchor="b" bIns="91400" lIns="91400" spcFirstLastPara="1" rIns="91400" wrap="square" tIns="91400">
            <a:normAutofit/>
          </a:bodyPr>
          <a:lstStyle>
            <a:lvl1pPr lvl="0" algn="l">
              <a:lnSpc>
                <a:spcPct val="100000"/>
              </a:lnSpc>
              <a:spcBef>
                <a:spcPts val="0"/>
              </a:spcBef>
              <a:spcAft>
                <a:spcPts val="0"/>
              </a:spcAft>
              <a:buClr>
                <a:srgbClr val="FFFFFF"/>
              </a:buClr>
              <a:buSzPts val="6800"/>
              <a:buFont typeface="Alfa Slab One"/>
              <a:buNone/>
              <a:defRPr sz="6800">
                <a:solidFill>
                  <a:srgbClr val="FFFFF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19" name="Google Shape;19;p35"/>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solidFill>
                <a:srgbClr val="666666"/>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 type="twoColTx">
  <p:cSld name="TITLE_AND_TWO_COLUMNS">
    <p:spTree>
      <p:nvGrpSpPr>
        <p:cNvPr id="20" name="Shape 20"/>
        <p:cNvGrpSpPr/>
        <p:nvPr/>
      </p:nvGrpSpPr>
      <p:grpSpPr>
        <a:xfrm>
          <a:off x="0" y="0"/>
          <a:ext cx="0" cy="0"/>
          <a:chOff x="0" y="0"/>
          <a:chExt cx="0" cy="0"/>
        </a:xfrm>
      </p:grpSpPr>
      <p:sp>
        <p:nvSpPr>
          <p:cNvPr id="21" name="Google Shape;21;p36"/>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chemeClr val="accent3"/>
              </a:buClr>
              <a:buSzPts val="1800"/>
              <a:buNone/>
              <a:defRPr>
                <a:solidFill>
                  <a:srgbClr val="14368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22" name="Google Shape;22;p36"/>
          <p:cNvSpPr txBox="1"/>
          <p:nvPr>
            <p:ph idx="1" type="body"/>
          </p:nvPr>
        </p:nvSpPr>
        <p:spPr>
          <a:xfrm>
            <a:off x="311699" y="1152475"/>
            <a:ext cx="3999902" cy="3416400"/>
          </a:xfrm>
          <a:prstGeom prst="rect">
            <a:avLst/>
          </a:prstGeom>
          <a:noFill/>
          <a:ln>
            <a:noFill/>
          </a:ln>
        </p:spPr>
        <p:txBody>
          <a:bodyPr anchorCtr="0" anchor="t" bIns="91400" lIns="91400" spcFirstLastPara="1" rIns="91400" wrap="square" tIns="91400">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0"/>
              </a:spcBef>
              <a:spcAft>
                <a:spcPts val="0"/>
              </a:spcAft>
              <a:buSzPts val="1400"/>
              <a:buChar char="○"/>
              <a:defRPr sz="1400"/>
            </a:lvl2pPr>
            <a:lvl3pPr indent="-317500" lvl="2" marL="1371600" algn="l">
              <a:lnSpc>
                <a:spcPct val="115000"/>
              </a:lnSpc>
              <a:spcBef>
                <a:spcPts val="0"/>
              </a:spcBef>
              <a:spcAft>
                <a:spcPts val="0"/>
              </a:spcAft>
              <a:buSzPts val="1400"/>
              <a:buChar char="■"/>
              <a:defRPr sz="1400"/>
            </a:lvl3pPr>
            <a:lvl4pPr indent="-317500" lvl="3" marL="1828800" algn="l">
              <a:lnSpc>
                <a:spcPct val="115000"/>
              </a:lnSpc>
              <a:spcBef>
                <a:spcPts val="0"/>
              </a:spcBef>
              <a:spcAft>
                <a:spcPts val="0"/>
              </a:spcAft>
              <a:buSzPts val="1400"/>
              <a:buChar char="●"/>
              <a:defRPr sz="1400"/>
            </a:lvl4pPr>
            <a:lvl5pPr indent="-317500" lvl="4" marL="2286000" algn="l">
              <a:lnSpc>
                <a:spcPct val="115000"/>
              </a:lnSpc>
              <a:spcBef>
                <a:spcPts val="0"/>
              </a:spcBef>
              <a:spcAft>
                <a:spcPts val="0"/>
              </a:spcAft>
              <a:buSzPts val="1400"/>
              <a:buChar char="○"/>
              <a:defRPr sz="14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23" name="Google Shape;23;p36"/>
          <p:cNvSpPr txBox="1"/>
          <p:nvPr>
            <p:ph idx="2" type="body"/>
          </p:nvPr>
        </p:nvSpPr>
        <p:spPr>
          <a:xfrm>
            <a:off x="4832399" y="1152475"/>
            <a:ext cx="3999902" cy="3416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24" name="Google Shape;24;p36"/>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 type="titleOnly">
  <p:cSld name="TITLE_ONLY">
    <p:spTree>
      <p:nvGrpSpPr>
        <p:cNvPr id="25" name="Shape 25"/>
        <p:cNvGrpSpPr/>
        <p:nvPr/>
      </p:nvGrpSpPr>
      <p:grpSpPr>
        <a:xfrm>
          <a:off x="0" y="0"/>
          <a:ext cx="0" cy="0"/>
          <a:chOff x="0" y="0"/>
          <a:chExt cx="0" cy="0"/>
        </a:xfrm>
      </p:grpSpPr>
      <p:sp>
        <p:nvSpPr>
          <p:cNvPr id="26" name="Google Shape;26;p37"/>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chemeClr val="accent3"/>
              </a:buClr>
              <a:buSzPts val="1800"/>
              <a:buNone/>
              <a:defRPr>
                <a:solidFill>
                  <a:srgbClr val="14368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27" name="Google Shape;27;p37"/>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_COLUMN_TEXT">
  <p:cSld name="ONE_COLUMN_TEXT">
    <p:spTree>
      <p:nvGrpSpPr>
        <p:cNvPr id="28" name="Shape 28"/>
        <p:cNvGrpSpPr/>
        <p:nvPr/>
      </p:nvGrpSpPr>
      <p:grpSpPr>
        <a:xfrm>
          <a:off x="0" y="0"/>
          <a:ext cx="0" cy="0"/>
          <a:chOff x="0" y="0"/>
          <a:chExt cx="0" cy="0"/>
        </a:xfrm>
      </p:grpSpPr>
      <p:sp>
        <p:nvSpPr>
          <p:cNvPr id="29" name="Google Shape;29;p38"/>
          <p:cNvSpPr txBox="1"/>
          <p:nvPr>
            <p:ph type="title"/>
          </p:nvPr>
        </p:nvSpPr>
        <p:spPr>
          <a:xfrm>
            <a:off x="311699" y="631800"/>
            <a:ext cx="2808001" cy="755700"/>
          </a:xfrm>
          <a:prstGeom prst="rect">
            <a:avLst/>
          </a:prstGeom>
          <a:noFill/>
          <a:ln>
            <a:noFill/>
          </a:ln>
        </p:spPr>
        <p:txBody>
          <a:bodyPr anchorCtr="0" anchor="b" bIns="91400" lIns="91400" spcFirstLastPara="1" rIns="91400" wrap="square" tIns="91400">
            <a:normAutofit/>
          </a:bodyPr>
          <a:lstStyle>
            <a:lvl1pPr lvl="0" algn="l">
              <a:lnSpc>
                <a:spcPct val="100000"/>
              </a:lnSpc>
              <a:spcBef>
                <a:spcPts val="0"/>
              </a:spcBef>
              <a:spcAft>
                <a:spcPts val="0"/>
              </a:spcAft>
              <a:buClr>
                <a:schemeClr val="accent3"/>
              </a:buClr>
              <a:buSzPts val="2400"/>
              <a:buFont typeface="Alfa Slab One"/>
              <a:buNone/>
              <a:defRPr sz="2400">
                <a:solidFill>
                  <a:srgbClr val="14368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30" name="Google Shape;30;p38"/>
          <p:cNvSpPr txBox="1"/>
          <p:nvPr>
            <p:ph idx="1" type="body"/>
          </p:nvPr>
        </p:nvSpPr>
        <p:spPr>
          <a:xfrm>
            <a:off x="311699" y="1490874"/>
            <a:ext cx="2808001" cy="3078001"/>
          </a:xfrm>
          <a:prstGeom prst="rect">
            <a:avLst/>
          </a:prstGeom>
          <a:noFill/>
          <a:ln>
            <a:noFill/>
          </a:ln>
        </p:spPr>
        <p:txBody>
          <a:bodyPr anchorCtr="0" anchor="t" bIns="91400" lIns="91400" spcFirstLastPara="1" rIns="91400" wrap="square" tIns="91400">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1" name="Google Shape;31;p38"/>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
  <p:cSld name="MAIN_POINT">
    <p:spTree>
      <p:nvGrpSpPr>
        <p:cNvPr id="32" name="Shape 32"/>
        <p:cNvGrpSpPr/>
        <p:nvPr/>
      </p:nvGrpSpPr>
      <p:grpSpPr>
        <a:xfrm>
          <a:off x="0" y="0"/>
          <a:ext cx="0" cy="0"/>
          <a:chOff x="0" y="0"/>
          <a:chExt cx="0" cy="0"/>
        </a:xfrm>
      </p:grpSpPr>
      <p:sp>
        <p:nvSpPr>
          <p:cNvPr id="33" name="Google Shape;33;p39"/>
          <p:cNvSpPr txBox="1"/>
          <p:nvPr>
            <p:ph type="title"/>
          </p:nvPr>
        </p:nvSpPr>
        <p:spPr>
          <a:xfrm>
            <a:off x="490250" y="526349"/>
            <a:ext cx="5683800" cy="4090801"/>
          </a:xfrm>
          <a:prstGeom prst="rect">
            <a:avLst/>
          </a:prstGeom>
          <a:noFill/>
          <a:ln>
            <a:noFill/>
          </a:ln>
        </p:spPr>
        <p:txBody>
          <a:bodyPr anchorCtr="0" anchor="ctr" bIns="91400" lIns="91400" spcFirstLastPara="1" rIns="91400" wrap="square" tIns="91400">
            <a:normAutofit/>
          </a:bodyPr>
          <a:lstStyle>
            <a:lvl1pPr lvl="0" algn="l">
              <a:lnSpc>
                <a:spcPct val="100000"/>
              </a:lnSpc>
              <a:spcBef>
                <a:spcPts val="0"/>
              </a:spcBef>
              <a:spcAft>
                <a:spcPts val="0"/>
              </a:spcAft>
              <a:buClr>
                <a:srgbClr val="FFFFFF"/>
              </a:buClr>
              <a:buSzPts val="4800"/>
              <a:buFont typeface="Alfa Slab One"/>
              <a:buNone/>
              <a:defRPr sz="4800">
                <a:solidFill>
                  <a:srgbClr val="FFFFF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34" name="Google Shape;34;p39"/>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solidFill>
                <a:srgbClr val="666666"/>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
  <p:cSld name="SECTION_TITLE_AND_DESCRIPTION">
    <p:spTree>
      <p:nvGrpSpPr>
        <p:cNvPr id="35" name="Shape 35"/>
        <p:cNvGrpSpPr/>
        <p:nvPr/>
      </p:nvGrpSpPr>
      <p:grpSpPr>
        <a:xfrm>
          <a:off x="0" y="0"/>
          <a:ext cx="0" cy="0"/>
          <a:chOff x="0" y="0"/>
          <a:chExt cx="0" cy="0"/>
        </a:xfrm>
      </p:grpSpPr>
      <p:sp>
        <p:nvSpPr>
          <p:cNvPr id="36" name="Google Shape;36;p40"/>
          <p:cNvSpPr/>
          <p:nvPr/>
        </p:nvSpPr>
        <p:spPr>
          <a:xfrm>
            <a:off x="4572000" y="99"/>
            <a:ext cx="4572000" cy="5143501"/>
          </a:xfrm>
          <a:prstGeom prst="rect">
            <a:avLst/>
          </a:prstGeom>
          <a:solidFill>
            <a:srgbClr val="4285F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7" name="Google Shape;37;p40"/>
          <p:cNvCxnSpPr/>
          <p:nvPr/>
        </p:nvCxnSpPr>
        <p:spPr>
          <a:xfrm>
            <a:off x="5029675" y="4495500"/>
            <a:ext cx="468301" cy="1"/>
          </a:xfrm>
          <a:prstGeom prst="straightConnector1">
            <a:avLst/>
          </a:prstGeom>
          <a:noFill/>
          <a:ln cap="flat" cmpd="sng" w="19050">
            <a:solidFill>
              <a:srgbClr val="FFFFFF"/>
            </a:solidFill>
            <a:prstDash val="solid"/>
            <a:round/>
            <a:headEnd len="sm" w="sm" type="none"/>
            <a:tailEnd len="sm" w="sm" type="none"/>
          </a:ln>
        </p:spPr>
      </p:cxnSp>
      <p:sp>
        <p:nvSpPr>
          <p:cNvPr id="38" name="Google Shape;38;p40"/>
          <p:cNvSpPr txBox="1"/>
          <p:nvPr>
            <p:ph type="title"/>
          </p:nvPr>
        </p:nvSpPr>
        <p:spPr>
          <a:xfrm>
            <a:off x="265500" y="1375598"/>
            <a:ext cx="4045200" cy="1551902"/>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chemeClr val="accent3"/>
              </a:buClr>
              <a:buSzPts val="3800"/>
              <a:buFont typeface="Alfa Slab One"/>
              <a:buNone/>
              <a:defRPr sz="3800">
                <a:solidFill>
                  <a:srgbClr val="14368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39" name="Google Shape;39;p40"/>
          <p:cNvSpPr txBox="1"/>
          <p:nvPr>
            <p:ph idx="1" type="body"/>
          </p:nvPr>
        </p:nvSpPr>
        <p:spPr>
          <a:xfrm>
            <a:off x="265500" y="2981125"/>
            <a:ext cx="4045200" cy="1345501"/>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666666"/>
              </a:buClr>
              <a:buSzPts val="1800"/>
              <a:buNone/>
              <a:defRPr/>
            </a:lvl1pPr>
            <a:lvl2pPr indent="-228600" lvl="1" marL="914400" algn="ctr">
              <a:lnSpc>
                <a:spcPct val="100000"/>
              </a:lnSpc>
              <a:spcBef>
                <a:spcPts val="0"/>
              </a:spcBef>
              <a:spcAft>
                <a:spcPts val="0"/>
              </a:spcAft>
              <a:buClr>
                <a:srgbClr val="666666"/>
              </a:buClr>
              <a:buSzPts val="1800"/>
              <a:buNone/>
              <a:defRPr/>
            </a:lvl2pPr>
            <a:lvl3pPr indent="-228600" lvl="2" marL="1371600" algn="ctr">
              <a:lnSpc>
                <a:spcPct val="100000"/>
              </a:lnSpc>
              <a:spcBef>
                <a:spcPts val="0"/>
              </a:spcBef>
              <a:spcAft>
                <a:spcPts val="0"/>
              </a:spcAft>
              <a:buClr>
                <a:srgbClr val="666666"/>
              </a:buClr>
              <a:buSzPts val="1800"/>
              <a:buNone/>
              <a:defRPr/>
            </a:lvl3pPr>
            <a:lvl4pPr indent="-228600" lvl="3" marL="1828800" algn="ctr">
              <a:lnSpc>
                <a:spcPct val="100000"/>
              </a:lnSpc>
              <a:spcBef>
                <a:spcPts val="0"/>
              </a:spcBef>
              <a:spcAft>
                <a:spcPts val="0"/>
              </a:spcAft>
              <a:buClr>
                <a:srgbClr val="666666"/>
              </a:buClr>
              <a:buSzPts val="1800"/>
              <a:buNone/>
              <a:defRPr/>
            </a:lvl4pPr>
            <a:lvl5pPr indent="-228600" lvl="4" marL="2286000" algn="ctr">
              <a:lnSpc>
                <a:spcPct val="100000"/>
              </a:lnSpc>
              <a:spcBef>
                <a:spcPts val="0"/>
              </a:spcBef>
              <a:spcAft>
                <a:spcPts val="0"/>
              </a:spcAft>
              <a:buClr>
                <a:srgbClr val="666666"/>
              </a:buClr>
              <a:buSzPts val="1800"/>
              <a:buNone/>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0" name="Google Shape;40;p40"/>
          <p:cNvSpPr txBox="1"/>
          <p:nvPr>
            <p:ph idx="2" type="body"/>
          </p:nvPr>
        </p:nvSpPr>
        <p:spPr>
          <a:xfrm>
            <a:off x="4939500" y="724199"/>
            <a:ext cx="3837000" cy="3695101"/>
          </a:xfrm>
          <a:prstGeom prst="rect">
            <a:avLst/>
          </a:prstGeom>
          <a:noFill/>
          <a:ln>
            <a:noFill/>
          </a:ln>
        </p:spPr>
        <p:txBody>
          <a:bodyPr anchorCtr="0" anchor="ctr"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1" name="Google Shape;41;p40"/>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solidFill>
                <a:srgbClr val="666666"/>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
  <p:cSld name="CAPTION_ONLY">
    <p:spTree>
      <p:nvGrpSpPr>
        <p:cNvPr id="42" name="Shape 42"/>
        <p:cNvGrpSpPr/>
        <p:nvPr/>
      </p:nvGrpSpPr>
      <p:grpSpPr>
        <a:xfrm>
          <a:off x="0" y="0"/>
          <a:ext cx="0" cy="0"/>
          <a:chOff x="0" y="0"/>
          <a:chExt cx="0" cy="0"/>
        </a:xfrm>
      </p:grpSpPr>
      <p:sp>
        <p:nvSpPr>
          <p:cNvPr id="43" name="Google Shape;43;p41"/>
          <p:cNvSpPr txBox="1"/>
          <p:nvPr>
            <p:ph idx="1" type="body"/>
          </p:nvPr>
        </p:nvSpPr>
        <p:spPr>
          <a:xfrm>
            <a:off x="319499" y="4233724"/>
            <a:ext cx="5998802" cy="598801"/>
          </a:xfrm>
          <a:prstGeom prst="rect">
            <a:avLst/>
          </a:prstGeom>
          <a:noFill/>
          <a:ln>
            <a:noFill/>
          </a:ln>
        </p:spPr>
        <p:txBody>
          <a:bodyPr anchorCtr="0" anchor="ctr" bIns="91400" lIns="91400" spcFirstLastPara="1" rIns="91400" wrap="square" tIns="91400">
            <a:normAutofit/>
          </a:bodyPr>
          <a:lstStyle>
            <a:lvl1pPr indent="-228600" lvl="0" marL="457200" algn="l">
              <a:lnSpc>
                <a:spcPct val="100000"/>
              </a:lnSpc>
              <a:spcBef>
                <a:spcPts val="0"/>
              </a:spcBef>
              <a:spcAft>
                <a:spcPts val="0"/>
              </a:spcAft>
              <a:buClr>
                <a:schemeClr val="accent3"/>
              </a:buClr>
              <a:buSzPts val="1800"/>
              <a:buFont typeface="Alfa Slab One"/>
              <a:buNone/>
              <a:defRPr>
                <a:solidFill>
                  <a:srgbClr val="14368F"/>
                </a:solidFill>
                <a:latin typeface="Alfa Slab One"/>
                <a:ea typeface="Alfa Slab One"/>
                <a:cs typeface="Alfa Slab One"/>
                <a:sym typeface="Alfa Slab One"/>
              </a:defRPr>
            </a:lvl1pPr>
          </a:lstStyle>
          <a:p/>
        </p:txBody>
      </p:sp>
      <p:sp>
        <p:nvSpPr>
          <p:cNvPr id="44" name="Google Shape;44;p41"/>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5" name="Shape 5"/>
        <p:cNvGrpSpPr/>
        <p:nvPr/>
      </p:nvGrpSpPr>
      <p:grpSpPr>
        <a:xfrm>
          <a:off x="0" y="0"/>
          <a:ext cx="0" cy="0"/>
          <a:chOff x="0" y="0"/>
          <a:chExt cx="0" cy="0"/>
        </a:xfrm>
      </p:grpSpPr>
      <p:sp>
        <p:nvSpPr>
          <p:cNvPr id="6" name="Google Shape;6;p32"/>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1pPr>
            <a:lvl2pPr lvl="1"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2pPr>
            <a:lvl3pPr lvl="2"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3pPr>
            <a:lvl4pPr lvl="3"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4pPr>
            <a:lvl5pPr lvl="4"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5pPr>
            <a:lvl6pPr lvl="5"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6pPr>
            <a:lvl7pPr lvl="6"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7pPr>
            <a:lvl8pPr lvl="7"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8pPr>
            <a:lvl9pPr lvl="8"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9pPr>
          </a:lstStyle>
          <a:p/>
        </p:txBody>
      </p:sp>
      <p:sp>
        <p:nvSpPr>
          <p:cNvPr id="7" name="Google Shape;7;p32"/>
          <p:cNvSpPr txBox="1"/>
          <p:nvPr>
            <p:ph idx="1" type="body"/>
          </p:nvPr>
        </p:nvSpPr>
        <p:spPr>
          <a:xfrm>
            <a:off x="311699" y="1152475"/>
            <a:ext cx="8520602" cy="3416400"/>
          </a:xfrm>
          <a:prstGeom prst="rect">
            <a:avLst/>
          </a:prstGeom>
          <a:noFill/>
          <a:ln>
            <a:noFill/>
          </a:ln>
        </p:spPr>
        <p:txBody>
          <a:bodyPr anchorCtr="0" anchor="t" bIns="91400" lIns="91400" spcFirstLastPara="1" rIns="91400" wrap="square" tIns="91400">
            <a:normAutofit/>
          </a:bodyPr>
          <a:lstStyle>
            <a:lvl1pPr indent="-342900" lvl="0" marL="4572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1pPr>
            <a:lvl2pPr indent="-342900" lvl="1" marL="9144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2pPr>
            <a:lvl3pPr indent="-342900" lvl="2" marL="13716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3pPr>
            <a:lvl4pPr indent="-342900" lvl="3" marL="18288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4pPr>
            <a:lvl5pPr indent="-342900" lvl="4" marL="22860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5pPr>
            <a:lvl6pPr indent="-342900" lvl="5" marL="27432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6pPr>
            <a:lvl7pPr indent="-342900" lvl="6" marL="32004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7pPr>
            <a:lvl8pPr indent="-342900" lvl="7" marL="36576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8pPr>
            <a:lvl9pPr indent="-342900" lvl="8" marL="41148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9pPr>
          </a:lstStyle>
          <a:p/>
        </p:txBody>
      </p:sp>
      <p:sp>
        <p:nvSpPr>
          <p:cNvPr id="8" name="Google Shape;8;p32"/>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25.jpg"/><Relationship Id="rId5"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jpg"/><Relationship Id="rId4" Type="http://schemas.openxmlformats.org/officeDocument/2006/relationships/image" Target="../media/image34.jpg"/><Relationship Id="rId5" Type="http://schemas.openxmlformats.org/officeDocument/2006/relationships/image" Target="../media/image20.jpg"/><Relationship Id="rId6"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jpg"/><Relationship Id="rId4" Type="http://schemas.openxmlformats.org/officeDocument/2006/relationships/image" Target="../media/image26.jpg"/><Relationship Id="rId5" Type="http://schemas.openxmlformats.org/officeDocument/2006/relationships/image" Target="../media/image3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21.png"/><Relationship Id="rId5" Type="http://schemas.openxmlformats.org/officeDocument/2006/relationships/image" Target="../media/image32.png"/><Relationship Id="rId6"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image" Target="../media/image30.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7.png"/><Relationship Id="rId8"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38.jpg"/><Relationship Id="rId11" Type="http://schemas.openxmlformats.org/officeDocument/2006/relationships/image" Target="../media/image42.jpg"/><Relationship Id="rId10" Type="http://schemas.openxmlformats.org/officeDocument/2006/relationships/image" Target="../media/image45.jpg"/><Relationship Id="rId12" Type="http://schemas.openxmlformats.org/officeDocument/2006/relationships/image" Target="../media/image47.jpg"/><Relationship Id="rId9" Type="http://schemas.openxmlformats.org/officeDocument/2006/relationships/image" Target="../media/image46.jpg"/><Relationship Id="rId5" Type="http://schemas.openxmlformats.org/officeDocument/2006/relationships/image" Target="../media/image41.jpg"/><Relationship Id="rId6" Type="http://schemas.openxmlformats.org/officeDocument/2006/relationships/image" Target="../media/image44.jpg"/><Relationship Id="rId7" Type="http://schemas.openxmlformats.org/officeDocument/2006/relationships/image" Target="../media/image43.jpg"/><Relationship Id="rId8"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jpg"/><Relationship Id="rId6" Type="http://schemas.openxmlformats.org/officeDocument/2006/relationships/image" Target="../media/image2.png"/><Relationship Id="rId7" Type="http://schemas.openxmlformats.org/officeDocument/2006/relationships/image" Target="../media/image7.png"/><Relationship Id="rId8"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 name="Shape 54"/>
        <p:cNvGrpSpPr/>
        <p:nvPr/>
      </p:nvGrpSpPr>
      <p:grpSpPr>
        <a:xfrm>
          <a:off x="0" y="0"/>
          <a:ext cx="0" cy="0"/>
          <a:chOff x="0" y="0"/>
          <a:chExt cx="0" cy="0"/>
        </a:xfrm>
      </p:grpSpPr>
      <p:sp>
        <p:nvSpPr>
          <p:cNvPr id="55" name="Google Shape;55;p1"/>
          <p:cNvSpPr txBox="1"/>
          <p:nvPr>
            <p:ph idx="4294967295" type="ctrTitle"/>
          </p:nvPr>
        </p:nvSpPr>
        <p:spPr>
          <a:xfrm>
            <a:off x="3303206" y="2833410"/>
            <a:ext cx="4463501" cy="1164001"/>
          </a:xfrm>
          <a:prstGeom prst="rect">
            <a:avLst/>
          </a:prstGeom>
          <a:noFill/>
          <a:ln>
            <a:noFill/>
          </a:ln>
        </p:spPr>
        <p:txBody>
          <a:bodyPr anchorCtr="0" anchor="b" bIns="91400" lIns="91400" spcFirstLastPara="1" rIns="91400" wrap="square" tIns="91400">
            <a:normAutofit/>
          </a:bodyPr>
          <a:lstStyle/>
          <a:p>
            <a:pPr indent="0" lvl="0" marL="0" marR="0" rtl="0" algn="ctr">
              <a:lnSpc>
                <a:spcPct val="100000"/>
              </a:lnSpc>
              <a:spcBef>
                <a:spcPts val="0"/>
              </a:spcBef>
              <a:spcAft>
                <a:spcPts val="0"/>
              </a:spcAft>
              <a:buClr>
                <a:schemeClr val="accent3"/>
              </a:buClr>
              <a:buSzPts val="5400"/>
              <a:buFont typeface="Alfa Slab One"/>
              <a:buNone/>
            </a:pPr>
            <a:r>
              <a:rPr b="0" i="0" lang="en-US" sz="5400" u="none" cap="none" strike="noStrike">
                <a:solidFill>
                  <a:srgbClr val="14368F"/>
                </a:solidFill>
                <a:latin typeface="Alfa Slab One"/>
                <a:ea typeface="Alfa Slab One"/>
                <a:cs typeface="Alfa Slab One"/>
                <a:sym typeface="Alfa Slab One"/>
              </a:rPr>
              <a:t>2025 AGM</a:t>
            </a:r>
            <a:endParaRPr b="0" i="0" sz="3000" u="none" cap="none" strike="noStrike">
              <a:solidFill>
                <a:srgbClr val="14368F"/>
              </a:solidFill>
              <a:latin typeface="Alfa Slab One"/>
              <a:ea typeface="Alfa Slab One"/>
              <a:cs typeface="Alfa Slab One"/>
              <a:sym typeface="Alfa Slab One"/>
            </a:endParaRPr>
          </a:p>
        </p:txBody>
      </p:sp>
      <p:sp>
        <p:nvSpPr>
          <p:cNvPr id="56" name="Google Shape;56;p1"/>
          <p:cNvSpPr txBox="1"/>
          <p:nvPr>
            <p:ph idx="4294967295" type="subTitle"/>
          </p:nvPr>
        </p:nvSpPr>
        <p:spPr>
          <a:xfrm>
            <a:off x="3735007" y="3978976"/>
            <a:ext cx="3599901" cy="733500"/>
          </a:xfrm>
          <a:prstGeom prst="rect">
            <a:avLst/>
          </a:prstGeom>
          <a:noFill/>
          <a:ln>
            <a:noFill/>
          </a:ln>
        </p:spPr>
        <p:txBody>
          <a:bodyPr anchorCtr="0" anchor="t" bIns="91400" lIns="91400" spcFirstLastPara="1" rIns="91400" wrap="square" tIns="91400">
            <a:noAutofit/>
          </a:bodyPr>
          <a:lstStyle/>
          <a:p>
            <a:pPr indent="0" lvl="0" marL="0" marR="0" rtl="0" algn="ctr">
              <a:lnSpc>
                <a:spcPct val="90000"/>
              </a:lnSpc>
              <a:spcBef>
                <a:spcPts val="0"/>
              </a:spcBef>
              <a:spcAft>
                <a:spcPts val="0"/>
              </a:spcAft>
              <a:buClr>
                <a:srgbClr val="000000"/>
              </a:buClr>
              <a:buSzPts val="939"/>
              <a:buFont typeface="Proxima Nova"/>
              <a:buNone/>
            </a:pPr>
            <a:r>
              <a:rPr b="1" i="0" lang="en-US" sz="1200" u="none" cap="none" strike="noStrike">
                <a:solidFill>
                  <a:srgbClr val="000000"/>
                </a:solidFill>
                <a:latin typeface="Proxima Nova"/>
                <a:ea typeface="Proxima Nova"/>
                <a:cs typeface="Proxima Nova"/>
                <a:sym typeface="Proxima Nova"/>
              </a:rPr>
              <a:t>Huntsville Soccer Club</a:t>
            </a:r>
            <a:endParaRPr b="0" i="0" sz="3200" u="none" cap="none" strike="noStrike">
              <a:solidFill>
                <a:srgbClr val="666666"/>
              </a:solidFill>
              <a:latin typeface="Proxima Nova"/>
              <a:ea typeface="Proxima Nova"/>
              <a:cs typeface="Proxima Nova"/>
              <a:sym typeface="Proxima Nova"/>
            </a:endParaRPr>
          </a:p>
          <a:p>
            <a:pPr indent="0" lvl="0" marL="0" marR="0" rtl="0" algn="ctr">
              <a:lnSpc>
                <a:spcPct val="90000"/>
              </a:lnSpc>
              <a:spcBef>
                <a:spcPts val="0"/>
              </a:spcBef>
              <a:spcAft>
                <a:spcPts val="0"/>
              </a:spcAft>
              <a:buClr>
                <a:srgbClr val="000000"/>
              </a:buClr>
              <a:buSzPts val="939"/>
              <a:buFont typeface="Proxima Nova"/>
              <a:buNone/>
            </a:pPr>
            <a:r>
              <a:rPr b="1" i="0" lang="en-US" sz="1200" u="none" cap="none" strike="noStrike">
                <a:solidFill>
                  <a:srgbClr val="000000"/>
                </a:solidFill>
                <a:latin typeface="Proxima Nova"/>
                <a:ea typeface="Proxima Nova"/>
                <a:cs typeface="Proxima Nova"/>
                <a:sym typeface="Proxima Nova"/>
              </a:rPr>
              <a:t>Annual General Meeting</a:t>
            </a:r>
            <a:endParaRPr b="0" i="0" sz="3200" u="none" cap="none" strike="noStrike">
              <a:solidFill>
                <a:srgbClr val="666666"/>
              </a:solidFill>
              <a:latin typeface="Proxima Nova"/>
              <a:ea typeface="Proxima Nova"/>
              <a:cs typeface="Proxima Nova"/>
              <a:sym typeface="Proxima Nova"/>
            </a:endParaRPr>
          </a:p>
          <a:p>
            <a:pPr indent="0" lvl="0" marL="0" marR="0" rtl="0" algn="ctr">
              <a:lnSpc>
                <a:spcPct val="90000"/>
              </a:lnSpc>
              <a:spcBef>
                <a:spcPts val="0"/>
              </a:spcBef>
              <a:spcAft>
                <a:spcPts val="0"/>
              </a:spcAft>
              <a:buClr>
                <a:srgbClr val="000000"/>
              </a:buClr>
              <a:buSzPts val="939"/>
              <a:buFont typeface="Proxima Nova"/>
              <a:buNone/>
            </a:pPr>
            <a:r>
              <a:rPr b="1" i="0" lang="en-US" sz="1200" u="none" cap="none" strike="noStrike">
                <a:solidFill>
                  <a:srgbClr val="000000"/>
                </a:solidFill>
                <a:latin typeface="Proxima Nova"/>
                <a:ea typeface="Proxima Nova"/>
                <a:cs typeface="Proxima Nova"/>
                <a:sym typeface="Proxima Nova"/>
              </a:rPr>
              <a:t>November 19th, 2025</a:t>
            </a:r>
            <a:endParaRPr b="0" i="0" sz="3200" u="none" cap="none" strike="noStrike">
              <a:solidFill>
                <a:srgbClr val="666666"/>
              </a:solidFill>
              <a:latin typeface="Proxima Nova"/>
              <a:ea typeface="Proxima Nova"/>
              <a:cs typeface="Proxima Nova"/>
              <a:sym typeface="Proxima Nova"/>
            </a:endParaRPr>
          </a:p>
          <a:p>
            <a:pPr indent="0" lvl="0" marL="0" marR="0" rtl="0" algn="ctr">
              <a:lnSpc>
                <a:spcPct val="90000"/>
              </a:lnSpc>
              <a:spcBef>
                <a:spcPts val="0"/>
              </a:spcBef>
              <a:spcAft>
                <a:spcPts val="0"/>
              </a:spcAft>
              <a:buClr>
                <a:srgbClr val="000000"/>
              </a:buClr>
              <a:buSzPts val="939"/>
              <a:buFont typeface="Proxima Nova"/>
              <a:buNone/>
            </a:pPr>
            <a:r>
              <a:rPr b="1" i="0" lang="en-US" sz="1200" u="none" cap="none" strike="noStrike">
                <a:solidFill>
                  <a:srgbClr val="000000"/>
                </a:solidFill>
                <a:latin typeface="Proxima Nova"/>
                <a:ea typeface="Proxima Nova"/>
                <a:cs typeface="Proxima Nova"/>
                <a:sym typeface="Proxima Nova"/>
              </a:rPr>
              <a:t>7:00pm</a:t>
            </a:r>
            <a:endParaRPr b="0" i="0" sz="3200" u="none" cap="none" strike="noStrike">
              <a:solidFill>
                <a:srgbClr val="666666"/>
              </a:solidFill>
              <a:latin typeface="Proxima Nova"/>
              <a:ea typeface="Proxima Nova"/>
              <a:cs typeface="Proxima Nova"/>
              <a:sym typeface="Proxima Nova"/>
            </a:endParaRPr>
          </a:p>
        </p:txBody>
      </p:sp>
      <p:pic>
        <p:nvPicPr>
          <p:cNvPr descr="Google Shape;58;p1" id="57" name="Google Shape;57;p1"/>
          <p:cNvPicPr preferRelativeResize="0"/>
          <p:nvPr/>
        </p:nvPicPr>
        <p:blipFill rotWithShape="1">
          <a:blip r:embed="rId3">
            <a:alphaModFix/>
          </a:blip>
          <a:srcRect b="0" l="0" r="0" t="0"/>
          <a:stretch/>
        </p:blipFill>
        <p:spPr>
          <a:xfrm>
            <a:off x="845752" y="2814975"/>
            <a:ext cx="2302516" cy="1962075"/>
          </a:xfrm>
          <a:prstGeom prst="rect">
            <a:avLst/>
          </a:prstGeom>
          <a:noFill/>
          <a:ln>
            <a:noFill/>
          </a:ln>
        </p:spPr>
      </p:pic>
      <p:pic>
        <p:nvPicPr>
          <p:cNvPr id="58" name="Google Shape;58;p1"/>
          <p:cNvPicPr preferRelativeResize="0"/>
          <p:nvPr/>
        </p:nvPicPr>
        <p:blipFill rotWithShape="1">
          <a:blip r:embed="rId4">
            <a:alphaModFix/>
          </a:blip>
          <a:srcRect b="28771" l="5061" r="0" t="23714"/>
          <a:stretch/>
        </p:blipFill>
        <p:spPr>
          <a:xfrm>
            <a:off x="0" y="1"/>
            <a:ext cx="9144000" cy="2571750"/>
          </a:xfrm>
          <a:prstGeom prst="rect">
            <a:avLst/>
          </a:prstGeom>
          <a:noFill/>
          <a:ln>
            <a:noFill/>
          </a:ln>
        </p:spPr>
      </p:pic>
      <p:pic>
        <p:nvPicPr>
          <p:cNvPr descr="A black and white background&#10;&#10;Description automatically generated" id="59" name="Google Shape;59;p1"/>
          <p:cNvPicPr preferRelativeResize="0"/>
          <p:nvPr/>
        </p:nvPicPr>
        <p:blipFill rotWithShape="1">
          <a:blip r:embed="rId5">
            <a:alphaModFix/>
          </a:blip>
          <a:srcRect b="0" l="0" r="0" t="0"/>
          <a:stretch/>
        </p:blipFill>
        <p:spPr>
          <a:xfrm>
            <a:off x="0" y="1290023"/>
            <a:ext cx="3214914" cy="128596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5" name="Shape 125"/>
        <p:cNvGrpSpPr/>
        <p:nvPr/>
      </p:nvGrpSpPr>
      <p:grpSpPr>
        <a:xfrm>
          <a:off x="0" y="0"/>
          <a:ext cx="0" cy="0"/>
          <a:chOff x="0" y="0"/>
          <a:chExt cx="0" cy="0"/>
        </a:xfrm>
      </p:grpSpPr>
      <p:pic>
        <p:nvPicPr>
          <p:cNvPr id="126" name="Google Shape;126;p10" title="2025 dev team sponsors.png"/>
          <p:cNvPicPr preferRelativeResize="0"/>
          <p:nvPr/>
        </p:nvPicPr>
        <p:blipFill rotWithShape="1">
          <a:blip r:embed="rId3">
            <a:alphaModFix/>
          </a:blip>
          <a:srcRect b="0" l="0" r="0" t="0"/>
          <a:stretch/>
        </p:blipFill>
        <p:spPr>
          <a:xfrm>
            <a:off x="1762100" y="134825"/>
            <a:ext cx="5814001" cy="48738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0" name="Shape 130"/>
        <p:cNvGrpSpPr/>
        <p:nvPr/>
      </p:nvGrpSpPr>
      <p:grpSpPr>
        <a:xfrm>
          <a:off x="0" y="0"/>
          <a:ext cx="0" cy="0"/>
          <a:chOff x="0" y="0"/>
          <a:chExt cx="0" cy="0"/>
        </a:xfrm>
      </p:grpSpPr>
      <p:sp>
        <p:nvSpPr>
          <p:cNvPr id="131" name="Google Shape;131;g30cce64690b_0_1"/>
          <p:cNvSpPr txBox="1"/>
          <p:nvPr>
            <p:ph type="title"/>
          </p:nvPr>
        </p:nvSpPr>
        <p:spPr>
          <a:xfrm rot="10800000">
            <a:off x="5445524" y="1017750"/>
            <a:ext cx="1461300" cy="549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chemeClr val="accent3"/>
              </a:buClr>
              <a:buSzPct val="104625"/>
              <a:buFont typeface="Alfa Slab One"/>
              <a:buNone/>
            </a:pPr>
            <a:r>
              <a:t/>
            </a:r>
            <a:endParaRPr sz="2400"/>
          </a:p>
        </p:txBody>
      </p:sp>
      <p:pic>
        <p:nvPicPr>
          <p:cNvPr id="132" name="Google Shape;132;g30cce64690b_0_1" title="2025 Rep team sponsors.png"/>
          <p:cNvPicPr preferRelativeResize="0"/>
          <p:nvPr/>
        </p:nvPicPr>
        <p:blipFill rotWithShape="1">
          <a:blip r:embed="rId3">
            <a:alphaModFix/>
          </a:blip>
          <a:srcRect b="0" l="0" r="0" t="0"/>
          <a:stretch/>
        </p:blipFill>
        <p:spPr>
          <a:xfrm>
            <a:off x="1751200" y="36750"/>
            <a:ext cx="6047974" cy="5070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6" name="Shape 136"/>
        <p:cNvGrpSpPr/>
        <p:nvPr/>
      </p:nvGrpSpPr>
      <p:grpSpPr>
        <a:xfrm>
          <a:off x="0" y="0"/>
          <a:ext cx="0" cy="0"/>
          <a:chOff x="0" y="0"/>
          <a:chExt cx="0" cy="0"/>
        </a:xfrm>
      </p:grpSpPr>
      <p:sp>
        <p:nvSpPr>
          <p:cNvPr id="137" name="Google Shape;137;p11"/>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4. Minor Soccer Report</a:t>
            </a:r>
            <a:endParaRPr sz="2400"/>
          </a:p>
          <a:p>
            <a:pPr indent="0" lvl="0" marL="0" marR="0" rtl="0" algn="l">
              <a:lnSpc>
                <a:spcPct val="100000"/>
              </a:lnSpc>
              <a:spcBef>
                <a:spcPts val="0"/>
              </a:spcBef>
              <a:spcAft>
                <a:spcPts val="0"/>
              </a:spcAft>
              <a:buClr>
                <a:schemeClr val="accent3"/>
              </a:buClr>
              <a:buSzPts val="2511"/>
              <a:buFont typeface="Alfa Slab One"/>
              <a:buNone/>
            </a:pPr>
            <a:r>
              <a:t/>
            </a:r>
            <a:endParaRPr sz="2400"/>
          </a:p>
        </p:txBody>
      </p:sp>
      <p:sp>
        <p:nvSpPr>
          <p:cNvPr id="138" name="Google Shape;138;p11"/>
          <p:cNvSpPr txBox="1"/>
          <p:nvPr>
            <p:ph idx="1" type="body"/>
          </p:nvPr>
        </p:nvSpPr>
        <p:spPr>
          <a:xfrm>
            <a:off x="311700" y="1152475"/>
            <a:ext cx="5677500" cy="3888600"/>
          </a:xfrm>
          <a:prstGeom prst="rect">
            <a:avLst/>
          </a:prstGeom>
          <a:noFill/>
          <a:ln>
            <a:noFill/>
          </a:ln>
        </p:spPr>
        <p:txBody>
          <a:bodyPr anchorCtr="0" anchor="t" bIns="91400" lIns="91400" spcFirstLastPara="1" rIns="91400" wrap="square" tIns="91400">
            <a:noAutofit/>
          </a:bodyPr>
          <a:lstStyle/>
          <a:p>
            <a:pPr indent="-334009" lvl="0" marL="457200" rtl="0" algn="l">
              <a:lnSpc>
                <a:spcPct val="92000"/>
              </a:lnSpc>
              <a:spcBef>
                <a:spcPts val="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Number of Winter (Indoor) Youth players </a:t>
            </a:r>
            <a:r>
              <a:rPr lang="en-US" sz="1600">
                <a:solidFill>
                  <a:srgbClr val="000000"/>
                </a:solidFill>
                <a:latin typeface="Proxima Nova"/>
                <a:ea typeface="Proxima Nova"/>
                <a:cs typeface="Proxima Nova"/>
                <a:sym typeface="Proxima Nova"/>
              </a:rPr>
              <a:t>= </a:t>
            </a:r>
            <a:r>
              <a:rPr b="1" lang="en-US" sz="1600">
                <a:solidFill>
                  <a:srgbClr val="292929"/>
                </a:solidFill>
              </a:rPr>
              <a:t>59</a:t>
            </a:r>
            <a:r>
              <a:rPr lang="en-US" sz="1600">
                <a:solidFill>
                  <a:srgbClr val="292929"/>
                </a:solidFill>
              </a:rPr>
              <a:t> (60)</a:t>
            </a:r>
            <a:endParaRPr sz="1600">
              <a:solidFill>
                <a:srgbClr val="292929"/>
              </a:solidFill>
            </a:endParaRPr>
          </a:p>
          <a:p>
            <a:pPr indent="-334009" lvl="1" marL="914400" rtl="0" algn="l">
              <a:lnSpc>
                <a:spcPct val="92000"/>
              </a:lnSpc>
              <a:spcBef>
                <a:spcPts val="0"/>
              </a:spcBef>
              <a:spcAft>
                <a:spcPts val="0"/>
              </a:spcAft>
              <a:buClr>
                <a:schemeClr val="dk2"/>
              </a:buClr>
              <a:buSzPts val="1600"/>
              <a:buFont typeface="Arial"/>
              <a:buChar char="•"/>
            </a:pPr>
            <a:r>
              <a:rPr b="1" lang="en-US" sz="1600">
                <a:solidFill>
                  <a:srgbClr val="000000"/>
                </a:solidFill>
              </a:rPr>
              <a:t>50 Boys, 9 Girls</a:t>
            </a:r>
            <a:r>
              <a:rPr lang="en-US" sz="1600">
                <a:solidFill>
                  <a:srgbClr val="000000"/>
                </a:solidFill>
                <a:latin typeface="Proxima Nova"/>
                <a:ea typeface="Proxima Nova"/>
                <a:cs typeface="Proxima Nova"/>
                <a:sym typeface="Proxima Nova"/>
              </a:rPr>
              <a:t> (</a:t>
            </a:r>
            <a:r>
              <a:rPr lang="en-US" sz="1600">
                <a:solidFill>
                  <a:srgbClr val="000000"/>
                </a:solidFill>
              </a:rPr>
              <a:t>43 Boys, 11 Girls )</a:t>
            </a:r>
            <a:endParaRPr sz="1600">
              <a:latin typeface="Proxima Nova"/>
              <a:ea typeface="Proxima Nova"/>
              <a:cs typeface="Proxima Nova"/>
              <a:sym typeface="Proxima Nova"/>
            </a:endParaRPr>
          </a:p>
          <a:p>
            <a:pPr indent="-334009" lvl="0" marL="457200" rtl="0" algn="l">
              <a:lnSpc>
                <a:spcPct val="92000"/>
              </a:lnSpc>
              <a:spcBef>
                <a:spcPts val="120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Number of Summer Youth </a:t>
            </a:r>
            <a:r>
              <a:rPr lang="en-US" sz="1600">
                <a:solidFill>
                  <a:srgbClr val="292929"/>
                </a:solidFill>
              </a:rPr>
              <a:t>HL </a:t>
            </a:r>
            <a:r>
              <a:rPr lang="en-US" sz="1600">
                <a:solidFill>
                  <a:srgbClr val="292929"/>
                </a:solidFill>
                <a:latin typeface="Proxima Nova"/>
                <a:ea typeface="Proxima Nova"/>
                <a:cs typeface="Proxima Nova"/>
                <a:sym typeface="Proxima Nova"/>
              </a:rPr>
              <a:t>players </a:t>
            </a:r>
            <a:r>
              <a:rPr lang="en-US" sz="1600">
                <a:solidFill>
                  <a:srgbClr val="000000"/>
                </a:solidFill>
                <a:latin typeface="Proxima Nova"/>
                <a:ea typeface="Proxima Nova"/>
                <a:cs typeface="Proxima Nova"/>
                <a:sym typeface="Proxima Nova"/>
              </a:rPr>
              <a:t>= </a:t>
            </a:r>
            <a:r>
              <a:rPr b="1" lang="en-US" sz="1600">
                <a:solidFill>
                  <a:srgbClr val="292929"/>
                </a:solidFill>
              </a:rPr>
              <a:t>543</a:t>
            </a:r>
            <a:r>
              <a:rPr lang="en-US" sz="1600">
                <a:solidFill>
                  <a:srgbClr val="292929"/>
                </a:solidFill>
              </a:rPr>
              <a:t> (577)</a:t>
            </a:r>
            <a:endParaRPr sz="1600">
              <a:solidFill>
                <a:srgbClr val="292929"/>
              </a:solidFill>
            </a:endParaRPr>
          </a:p>
          <a:p>
            <a:pPr indent="-334009"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U4 =  </a:t>
            </a:r>
            <a:r>
              <a:rPr b="1" lang="en-US" sz="1600">
                <a:solidFill>
                  <a:srgbClr val="000000"/>
                </a:solidFill>
              </a:rPr>
              <a:t>79 </a:t>
            </a:r>
            <a:r>
              <a:rPr lang="en-US" sz="1600">
                <a:solidFill>
                  <a:srgbClr val="000000"/>
                </a:solidFill>
                <a:latin typeface="Proxima Nova"/>
                <a:ea typeface="Proxima Nova"/>
                <a:cs typeface="Proxima Nova"/>
                <a:sym typeface="Proxima Nova"/>
              </a:rPr>
              <a:t>(83</a:t>
            </a:r>
            <a:r>
              <a:rPr lang="en-US" sz="1600">
                <a:solidFill>
                  <a:srgbClr val="000000"/>
                </a:solidFill>
              </a:rPr>
              <a:t>)</a:t>
            </a:r>
            <a:r>
              <a:rPr lang="en-US" sz="1600">
                <a:solidFill>
                  <a:srgbClr val="000000"/>
                </a:solidFill>
                <a:latin typeface="Proxima Nova"/>
                <a:ea typeface="Proxima Nova"/>
                <a:cs typeface="Proxima Nova"/>
                <a:sym typeface="Proxima Nova"/>
              </a:rPr>
              <a:t> </a:t>
            </a:r>
            <a:endParaRPr sz="1600">
              <a:latin typeface="Proxima Nova"/>
              <a:ea typeface="Proxima Nova"/>
              <a:cs typeface="Proxima Nova"/>
              <a:sym typeface="Proxima Nova"/>
            </a:endParaRPr>
          </a:p>
          <a:p>
            <a:pPr indent="-334009"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U6 girls = </a:t>
            </a:r>
            <a:r>
              <a:rPr b="1" lang="en-US" sz="1600">
                <a:solidFill>
                  <a:srgbClr val="000000"/>
                </a:solidFill>
              </a:rPr>
              <a:t>41 </a:t>
            </a:r>
            <a:r>
              <a:rPr lang="en-US" sz="1600">
                <a:solidFill>
                  <a:srgbClr val="000000"/>
                </a:solidFill>
                <a:latin typeface="Proxima Nova"/>
                <a:ea typeface="Proxima Nova"/>
                <a:cs typeface="Proxima Nova"/>
                <a:sym typeface="Proxima Nova"/>
              </a:rPr>
              <a:t>(</a:t>
            </a:r>
            <a:r>
              <a:rPr lang="en-US" sz="1600">
                <a:solidFill>
                  <a:srgbClr val="000000"/>
                </a:solidFill>
              </a:rPr>
              <a:t>56) </a:t>
            </a:r>
            <a:r>
              <a:rPr lang="en-US" sz="1600">
                <a:solidFill>
                  <a:srgbClr val="000000"/>
                </a:solidFill>
                <a:latin typeface="Proxima Nova"/>
                <a:ea typeface="Proxima Nova"/>
                <a:cs typeface="Proxima Nova"/>
                <a:sym typeface="Proxima Nova"/>
              </a:rPr>
              <a:t>; U6 boys</a:t>
            </a:r>
            <a:r>
              <a:rPr lang="en-US" sz="1600">
                <a:solidFill>
                  <a:srgbClr val="000000"/>
                </a:solidFill>
              </a:rPr>
              <a:t> =</a:t>
            </a:r>
            <a:r>
              <a:rPr b="1" lang="en-US" sz="1600">
                <a:solidFill>
                  <a:srgbClr val="000000"/>
                </a:solidFill>
              </a:rPr>
              <a:t> 79</a:t>
            </a:r>
            <a:r>
              <a:rPr lang="en-US" sz="1600">
                <a:solidFill>
                  <a:srgbClr val="000000"/>
                </a:solidFill>
                <a:latin typeface="Proxima Nova"/>
                <a:ea typeface="Proxima Nova"/>
                <a:cs typeface="Proxima Nova"/>
                <a:sym typeface="Proxima Nova"/>
              </a:rPr>
              <a:t> (7</a:t>
            </a:r>
            <a:r>
              <a:rPr lang="en-US" sz="1600">
                <a:solidFill>
                  <a:srgbClr val="000000"/>
                </a:solidFill>
              </a:rPr>
              <a:t>5)</a:t>
            </a:r>
            <a:endParaRPr sz="1600">
              <a:latin typeface="Proxima Nova"/>
              <a:ea typeface="Proxima Nova"/>
              <a:cs typeface="Proxima Nova"/>
              <a:sym typeface="Proxima Nova"/>
            </a:endParaRPr>
          </a:p>
          <a:p>
            <a:pPr indent="-334009"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U8 girls = </a:t>
            </a:r>
            <a:r>
              <a:rPr b="1" lang="en-US" sz="1600">
                <a:solidFill>
                  <a:srgbClr val="000000"/>
                </a:solidFill>
              </a:rPr>
              <a:t>37</a:t>
            </a:r>
            <a:r>
              <a:rPr lang="en-US" sz="1600">
                <a:solidFill>
                  <a:srgbClr val="000000"/>
                </a:solidFill>
                <a:latin typeface="Proxima Nova"/>
                <a:ea typeface="Proxima Nova"/>
                <a:cs typeface="Proxima Nova"/>
                <a:sym typeface="Proxima Nova"/>
              </a:rPr>
              <a:t> (43); U8 boys = </a:t>
            </a:r>
            <a:r>
              <a:rPr b="1" lang="en-US" sz="1600">
                <a:solidFill>
                  <a:srgbClr val="000000"/>
                </a:solidFill>
              </a:rPr>
              <a:t>83 </a:t>
            </a:r>
            <a:r>
              <a:rPr lang="en-US" sz="1600">
                <a:solidFill>
                  <a:srgbClr val="000000"/>
                </a:solidFill>
                <a:latin typeface="Proxima Nova"/>
                <a:ea typeface="Proxima Nova"/>
                <a:cs typeface="Proxima Nova"/>
                <a:sym typeface="Proxima Nova"/>
              </a:rPr>
              <a:t>(9</a:t>
            </a:r>
            <a:r>
              <a:rPr lang="en-US" sz="1600">
                <a:solidFill>
                  <a:srgbClr val="000000"/>
                </a:solidFill>
              </a:rPr>
              <a:t>0)</a:t>
            </a:r>
            <a:endParaRPr sz="1600">
              <a:latin typeface="Proxima Nova"/>
              <a:ea typeface="Proxima Nova"/>
              <a:cs typeface="Proxima Nova"/>
              <a:sym typeface="Proxima Nova"/>
            </a:endParaRPr>
          </a:p>
          <a:p>
            <a:pPr indent="-334009"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U10 girls = </a:t>
            </a:r>
            <a:r>
              <a:rPr b="1" lang="en-US" sz="1600">
                <a:solidFill>
                  <a:srgbClr val="000000"/>
                </a:solidFill>
              </a:rPr>
              <a:t>28</a:t>
            </a:r>
            <a:r>
              <a:rPr lang="en-US" sz="1600">
                <a:solidFill>
                  <a:srgbClr val="000000"/>
                </a:solidFill>
                <a:latin typeface="Proxima Nova"/>
                <a:ea typeface="Proxima Nova"/>
                <a:cs typeface="Proxima Nova"/>
                <a:sym typeface="Proxima Nova"/>
              </a:rPr>
              <a:t> (</a:t>
            </a:r>
            <a:r>
              <a:rPr lang="en-US" sz="1600">
                <a:solidFill>
                  <a:srgbClr val="000000"/>
                </a:solidFill>
              </a:rPr>
              <a:t>39)</a:t>
            </a:r>
            <a:r>
              <a:rPr lang="en-US" sz="1600">
                <a:solidFill>
                  <a:srgbClr val="000000"/>
                </a:solidFill>
                <a:latin typeface="Proxima Nova"/>
                <a:ea typeface="Proxima Nova"/>
                <a:cs typeface="Proxima Nova"/>
                <a:sym typeface="Proxima Nova"/>
              </a:rPr>
              <a:t>; U10 boys = </a:t>
            </a:r>
            <a:r>
              <a:rPr b="1" lang="en-US" sz="1600">
                <a:solidFill>
                  <a:srgbClr val="000000"/>
                </a:solidFill>
              </a:rPr>
              <a:t>68 </a:t>
            </a:r>
            <a:r>
              <a:rPr lang="en-US" sz="1600">
                <a:solidFill>
                  <a:srgbClr val="000000"/>
                </a:solidFill>
              </a:rPr>
              <a:t>(68)</a:t>
            </a:r>
            <a:endParaRPr sz="1600"/>
          </a:p>
          <a:p>
            <a:pPr indent="-334009"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U12 girls = </a:t>
            </a:r>
            <a:r>
              <a:rPr b="1" lang="en-US" sz="1600">
                <a:solidFill>
                  <a:srgbClr val="000000"/>
                </a:solidFill>
              </a:rPr>
              <a:t>38</a:t>
            </a:r>
            <a:r>
              <a:rPr lang="en-US" sz="1600">
                <a:solidFill>
                  <a:srgbClr val="000000"/>
                </a:solidFill>
                <a:latin typeface="Proxima Nova"/>
                <a:ea typeface="Proxima Nova"/>
                <a:cs typeface="Proxima Nova"/>
                <a:sym typeface="Proxima Nova"/>
              </a:rPr>
              <a:t> (</a:t>
            </a:r>
            <a:r>
              <a:rPr lang="en-US" sz="1600">
                <a:solidFill>
                  <a:srgbClr val="000000"/>
                </a:solidFill>
              </a:rPr>
              <a:t>30)</a:t>
            </a:r>
            <a:r>
              <a:rPr lang="en-US" sz="1600">
                <a:solidFill>
                  <a:srgbClr val="000000"/>
                </a:solidFill>
                <a:latin typeface="Proxima Nova"/>
                <a:ea typeface="Proxima Nova"/>
                <a:cs typeface="Proxima Nova"/>
                <a:sym typeface="Proxima Nova"/>
              </a:rPr>
              <a:t>; U12 boys = </a:t>
            </a:r>
            <a:r>
              <a:rPr b="1" lang="en-US" sz="1600">
                <a:solidFill>
                  <a:srgbClr val="000000"/>
                </a:solidFill>
              </a:rPr>
              <a:t>39</a:t>
            </a:r>
            <a:r>
              <a:rPr lang="en-US" sz="1600">
                <a:solidFill>
                  <a:srgbClr val="000000"/>
                </a:solidFill>
                <a:latin typeface="Proxima Nova"/>
                <a:ea typeface="Proxima Nova"/>
                <a:cs typeface="Proxima Nova"/>
                <a:sym typeface="Proxima Nova"/>
              </a:rPr>
              <a:t> (4</a:t>
            </a:r>
            <a:r>
              <a:rPr lang="en-US" sz="1600">
                <a:solidFill>
                  <a:srgbClr val="000000"/>
                </a:solidFill>
              </a:rPr>
              <a:t>1)</a:t>
            </a:r>
            <a:endParaRPr sz="1600">
              <a:latin typeface="Proxima Nova"/>
              <a:ea typeface="Proxima Nova"/>
              <a:cs typeface="Proxima Nova"/>
              <a:sym typeface="Proxima Nova"/>
            </a:endParaRPr>
          </a:p>
          <a:p>
            <a:pPr indent="-334008"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U15 co-ed = </a:t>
            </a:r>
            <a:r>
              <a:rPr b="1" lang="en-US" sz="1600">
                <a:solidFill>
                  <a:srgbClr val="000000"/>
                </a:solidFill>
              </a:rPr>
              <a:t>30</a:t>
            </a:r>
            <a:r>
              <a:rPr lang="en-US" sz="1600">
                <a:solidFill>
                  <a:srgbClr val="000000"/>
                </a:solidFill>
                <a:latin typeface="Proxima Nova"/>
                <a:ea typeface="Proxima Nova"/>
                <a:cs typeface="Proxima Nova"/>
                <a:sym typeface="Proxima Nova"/>
              </a:rPr>
              <a:t> (2</a:t>
            </a:r>
            <a:r>
              <a:rPr lang="en-US" sz="1600">
                <a:solidFill>
                  <a:srgbClr val="000000"/>
                </a:solidFill>
              </a:rPr>
              <a:t>2)</a:t>
            </a:r>
            <a:endParaRPr sz="1600">
              <a:solidFill>
                <a:srgbClr val="000000"/>
              </a:solidFill>
            </a:endParaRPr>
          </a:p>
          <a:p>
            <a:pPr indent="-334009" lvl="1" marL="914400" rtl="0" algn="l">
              <a:lnSpc>
                <a:spcPct val="92000"/>
              </a:lnSpc>
              <a:spcBef>
                <a:spcPts val="0"/>
              </a:spcBef>
              <a:spcAft>
                <a:spcPts val="0"/>
              </a:spcAft>
              <a:buClr>
                <a:srgbClr val="000000"/>
              </a:buClr>
              <a:buSzPts val="1600"/>
              <a:buChar char="•"/>
            </a:pPr>
            <a:r>
              <a:rPr lang="en-US" sz="1600">
                <a:solidFill>
                  <a:srgbClr val="000000"/>
                </a:solidFill>
              </a:rPr>
              <a:t>U8 Development = </a:t>
            </a:r>
            <a:r>
              <a:rPr b="1" lang="en-US" sz="1600">
                <a:solidFill>
                  <a:srgbClr val="000000"/>
                </a:solidFill>
              </a:rPr>
              <a:t>21</a:t>
            </a:r>
            <a:r>
              <a:rPr lang="en-US" sz="1600">
                <a:solidFill>
                  <a:srgbClr val="000000"/>
                </a:solidFill>
              </a:rPr>
              <a:t> (30)</a:t>
            </a:r>
            <a:endParaRPr sz="1600">
              <a:solidFill>
                <a:srgbClr val="000000"/>
              </a:solidFill>
            </a:endParaRPr>
          </a:p>
          <a:p>
            <a:pPr indent="-330198" lvl="0" marL="457200" rtl="0" algn="l">
              <a:lnSpc>
                <a:spcPct val="92000"/>
              </a:lnSpc>
              <a:spcBef>
                <a:spcPts val="1200"/>
              </a:spcBef>
              <a:spcAft>
                <a:spcPts val="0"/>
              </a:spcAft>
              <a:buClr>
                <a:srgbClr val="14368F"/>
              </a:buClr>
              <a:buSzPts val="1600"/>
              <a:buFont typeface="Arial"/>
              <a:buChar char="•"/>
            </a:pPr>
            <a:r>
              <a:rPr lang="en-US" sz="1600">
                <a:solidFill>
                  <a:srgbClr val="000000"/>
                </a:solidFill>
                <a:latin typeface="Proxima Nova"/>
                <a:ea typeface="Proxima Nova"/>
                <a:cs typeface="Proxima Nova"/>
                <a:sym typeface="Proxima Nova"/>
              </a:rPr>
              <a:t>Number of Fall League players = </a:t>
            </a:r>
            <a:r>
              <a:rPr b="1" lang="en-US" sz="1600">
                <a:solidFill>
                  <a:srgbClr val="000000"/>
                </a:solidFill>
              </a:rPr>
              <a:t>79 </a:t>
            </a:r>
            <a:r>
              <a:rPr lang="en-US" sz="1600">
                <a:solidFill>
                  <a:srgbClr val="000000"/>
                </a:solidFill>
                <a:latin typeface="Proxima Nova"/>
                <a:ea typeface="Proxima Nova"/>
                <a:cs typeface="Proxima Nova"/>
                <a:sym typeface="Proxima Nova"/>
              </a:rPr>
              <a:t>(</a:t>
            </a:r>
            <a:r>
              <a:rPr lang="en-US" sz="1600">
                <a:solidFill>
                  <a:srgbClr val="292929"/>
                </a:solidFill>
              </a:rPr>
              <a:t>101)</a:t>
            </a:r>
            <a:endParaRPr sz="1600">
              <a:solidFill>
                <a:srgbClr val="292929"/>
              </a:solidFill>
            </a:endParaRPr>
          </a:p>
          <a:p>
            <a:pPr indent="-330198" lvl="0" marL="457200" rtl="0" algn="l">
              <a:lnSpc>
                <a:spcPct val="92000"/>
              </a:lnSpc>
              <a:spcBef>
                <a:spcPts val="1200"/>
              </a:spcBef>
              <a:spcAft>
                <a:spcPts val="0"/>
              </a:spcAft>
              <a:buClr>
                <a:srgbClr val="14368F"/>
              </a:buClr>
              <a:buSzPts val="1600"/>
              <a:buFont typeface="Arial"/>
              <a:buChar char="•"/>
            </a:pPr>
            <a:r>
              <a:rPr b="1" lang="en-US" sz="1600">
                <a:solidFill>
                  <a:srgbClr val="000000"/>
                </a:solidFill>
                <a:latin typeface="Proxima Nova"/>
                <a:ea typeface="Proxima Nova"/>
                <a:cs typeface="Proxima Nova"/>
                <a:sym typeface="Proxima Nova"/>
              </a:rPr>
              <a:t>Total players = </a:t>
            </a:r>
            <a:r>
              <a:rPr b="1" lang="en-US" sz="1600">
                <a:solidFill>
                  <a:srgbClr val="292929"/>
                </a:solidFill>
              </a:rPr>
              <a:t>681 </a:t>
            </a:r>
            <a:r>
              <a:rPr lang="en-US" sz="1600">
                <a:solidFill>
                  <a:srgbClr val="292929"/>
                </a:solidFill>
              </a:rPr>
              <a:t>(711)</a:t>
            </a:r>
            <a:endParaRPr sz="1600">
              <a:solidFill>
                <a:srgbClr val="292929"/>
              </a:solidFill>
              <a:latin typeface="Proxima Nova"/>
              <a:ea typeface="Proxima Nova"/>
              <a:cs typeface="Proxima Nova"/>
              <a:sym typeface="Proxima Nova"/>
            </a:endParaRPr>
          </a:p>
          <a:p>
            <a:pPr indent="-334009" lvl="0" marL="457200" rtl="0" algn="l">
              <a:lnSpc>
                <a:spcPct val="92000"/>
              </a:lnSpc>
              <a:spcBef>
                <a:spcPts val="1200"/>
              </a:spcBef>
              <a:spcAft>
                <a:spcPts val="0"/>
              </a:spcAft>
              <a:buClr>
                <a:srgbClr val="14368F"/>
              </a:buClr>
              <a:buSzPts val="1600"/>
              <a:buFont typeface="Arial"/>
              <a:buChar char="•"/>
            </a:pPr>
            <a:r>
              <a:rPr lang="en-US" sz="1600">
                <a:solidFill>
                  <a:srgbClr val="000000"/>
                </a:solidFill>
                <a:latin typeface="Proxima Nova"/>
                <a:ea typeface="Proxima Nova"/>
                <a:cs typeface="Proxima Nova"/>
                <a:sym typeface="Proxima Nova"/>
              </a:rPr>
              <a:t>T</a:t>
            </a:r>
            <a:r>
              <a:rPr lang="en-US" sz="1600">
                <a:solidFill>
                  <a:srgbClr val="000000"/>
                </a:solidFill>
              </a:rPr>
              <a:t>hree</a:t>
            </a:r>
            <a:r>
              <a:rPr lang="en-US" sz="1600">
                <a:solidFill>
                  <a:srgbClr val="000000"/>
                </a:solidFill>
                <a:latin typeface="Proxima Nova"/>
                <a:ea typeface="Proxima Nova"/>
                <a:cs typeface="Proxima Nova"/>
                <a:sym typeface="Proxima Nova"/>
              </a:rPr>
              <a:t> Program Coordinators were hired to run the house league programs</a:t>
            </a:r>
            <a:r>
              <a:rPr lang="en-US" sz="1600">
                <a:solidFill>
                  <a:srgbClr val="000000"/>
                </a:solidFill>
              </a:rPr>
              <a:t>; big thanks to them.  Hiring already for next year!</a:t>
            </a:r>
            <a:endParaRPr sz="1600">
              <a:latin typeface="Proxima Nova"/>
              <a:ea typeface="Proxima Nova"/>
              <a:cs typeface="Proxima Nova"/>
              <a:sym typeface="Proxima Nova"/>
            </a:endParaRPr>
          </a:p>
        </p:txBody>
      </p:sp>
      <p:pic>
        <p:nvPicPr>
          <p:cNvPr descr="Google Shape;201;p16" id="139" name="Google Shape;139;p11"/>
          <p:cNvPicPr preferRelativeResize="0"/>
          <p:nvPr/>
        </p:nvPicPr>
        <p:blipFill rotWithShape="1">
          <a:blip r:embed="rId3">
            <a:alphaModFix/>
          </a:blip>
          <a:srcRect b="0" l="0" r="0" t="0"/>
          <a:stretch/>
        </p:blipFill>
        <p:spPr>
          <a:xfrm>
            <a:off x="5739749" y="1575790"/>
            <a:ext cx="3404251" cy="2422418"/>
          </a:xfrm>
          <a:prstGeom prst="rect">
            <a:avLst/>
          </a:prstGeom>
          <a:noFill/>
          <a:ln>
            <a:noFill/>
          </a:ln>
        </p:spPr>
      </p:pic>
      <p:pic>
        <p:nvPicPr>
          <p:cNvPr descr="Google Shape;78;p4" id="140" name="Google Shape;140;p11"/>
          <p:cNvPicPr preferRelativeResize="0"/>
          <p:nvPr/>
        </p:nvPicPr>
        <p:blipFill rotWithShape="1">
          <a:blip r:embed="rId4">
            <a:alphaModFix/>
          </a:blip>
          <a:srcRect b="0" l="0" r="0" t="0"/>
          <a:stretch/>
        </p:blipFill>
        <p:spPr>
          <a:xfrm>
            <a:off x="7661792" y="172749"/>
            <a:ext cx="1299499" cy="11172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4" name="Shape 144"/>
        <p:cNvGrpSpPr/>
        <p:nvPr/>
      </p:nvGrpSpPr>
      <p:grpSpPr>
        <a:xfrm>
          <a:off x="0" y="0"/>
          <a:ext cx="0" cy="0"/>
          <a:chOff x="0" y="0"/>
          <a:chExt cx="0" cy="0"/>
        </a:xfrm>
      </p:grpSpPr>
      <p:sp>
        <p:nvSpPr>
          <p:cNvPr id="145" name="Google Shape;145;p12"/>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4. Minor Soccer Report (cont’d)</a:t>
            </a:r>
            <a:endParaRPr sz="2400"/>
          </a:p>
        </p:txBody>
      </p:sp>
      <p:sp>
        <p:nvSpPr>
          <p:cNvPr id="146" name="Google Shape;146;p12"/>
          <p:cNvSpPr txBox="1"/>
          <p:nvPr>
            <p:ph idx="1" type="body"/>
          </p:nvPr>
        </p:nvSpPr>
        <p:spPr>
          <a:xfrm>
            <a:off x="311699" y="1102160"/>
            <a:ext cx="4723119" cy="3883497"/>
          </a:xfrm>
          <a:prstGeom prst="rect">
            <a:avLst/>
          </a:prstGeom>
          <a:noFill/>
          <a:ln>
            <a:noFill/>
          </a:ln>
        </p:spPr>
        <p:txBody>
          <a:bodyPr anchorCtr="0" anchor="t" bIns="91400" lIns="91400" spcFirstLastPara="1" rIns="91400" wrap="square" tIns="91400">
            <a:noAutofit/>
          </a:bodyPr>
          <a:lstStyle/>
          <a:p>
            <a:pPr indent="-335279" lvl="0" marL="457200" rtl="0" algn="l">
              <a:lnSpc>
                <a:spcPct val="92000"/>
              </a:lnSpc>
              <a:spcBef>
                <a:spcPts val="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Soccer day was held on Saturday July 2</a:t>
            </a:r>
            <a:r>
              <a:rPr lang="en-US" sz="1600">
                <a:solidFill>
                  <a:srgbClr val="292929"/>
                </a:solidFill>
              </a:rPr>
              <a:t>6</a:t>
            </a:r>
            <a:r>
              <a:rPr lang="en-US" sz="1600">
                <a:solidFill>
                  <a:srgbClr val="292929"/>
                </a:solidFill>
                <a:latin typeface="Proxima Nova"/>
                <a:ea typeface="Proxima Nova"/>
                <a:cs typeface="Proxima Nova"/>
                <a:sym typeface="Proxima Nova"/>
              </a:rPr>
              <a:t>th</a:t>
            </a:r>
            <a:endParaRPr sz="1600">
              <a:solidFill>
                <a:srgbClr val="292929"/>
              </a:solidFill>
              <a:latin typeface="Proxima Nova"/>
              <a:ea typeface="Proxima Nova"/>
              <a:cs typeface="Proxima Nova"/>
              <a:sym typeface="Proxima Nova"/>
            </a:endParaRPr>
          </a:p>
          <a:p>
            <a:pPr indent="-335280"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Bullock’s Independant donated all the food for BBQ -</a:t>
            </a:r>
            <a:r>
              <a:rPr b="1" lang="en-US" sz="1600">
                <a:solidFill>
                  <a:srgbClr val="000000"/>
                </a:solidFill>
              </a:rPr>
              <a:t> $1108</a:t>
            </a:r>
            <a:r>
              <a:rPr lang="en-US" sz="1600">
                <a:solidFill>
                  <a:srgbClr val="000000"/>
                </a:solidFill>
                <a:latin typeface="Proxima Nova"/>
                <a:ea typeface="Proxima Nova"/>
                <a:cs typeface="Proxima Nova"/>
                <a:sym typeface="Proxima Nova"/>
              </a:rPr>
              <a:t> ($483) raised and donated to </a:t>
            </a:r>
            <a:r>
              <a:rPr lang="en-US" sz="1600">
                <a:solidFill>
                  <a:srgbClr val="000000"/>
                </a:solidFill>
              </a:rPr>
              <a:t>Children’s Foundation of Muskoka</a:t>
            </a:r>
            <a:endParaRPr sz="1600">
              <a:latin typeface="Proxima Nova"/>
              <a:ea typeface="Proxima Nova"/>
              <a:cs typeface="Proxima Nova"/>
              <a:sym typeface="Proxima Nova"/>
            </a:endParaRPr>
          </a:p>
          <a:p>
            <a:pPr indent="-335280"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We also had games, additional displays (MUFC t</a:t>
            </a:r>
            <a:r>
              <a:rPr lang="en-US" sz="1600">
                <a:solidFill>
                  <a:srgbClr val="000000"/>
                </a:solidFill>
              </a:rPr>
              <a:t>ent with Representatives)</a:t>
            </a:r>
            <a:endParaRPr sz="1600">
              <a:latin typeface="Proxima Nova"/>
              <a:ea typeface="Proxima Nova"/>
              <a:cs typeface="Proxima Nova"/>
              <a:sym typeface="Proxima Nova"/>
            </a:endParaRPr>
          </a:p>
          <a:p>
            <a:pPr indent="-335279" lvl="0" marL="457200" rtl="0" algn="l">
              <a:lnSpc>
                <a:spcPct val="92000"/>
              </a:lnSpc>
              <a:spcBef>
                <a:spcPts val="120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Challenger Sports Camp ran July </a:t>
            </a:r>
            <a:r>
              <a:rPr lang="en-US" sz="1600">
                <a:solidFill>
                  <a:srgbClr val="292929"/>
                </a:solidFill>
              </a:rPr>
              <a:t>28th</a:t>
            </a:r>
            <a:r>
              <a:rPr lang="en-US" sz="1600">
                <a:solidFill>
                  <a:srgbClr val="292929"/>
                </a:solidFill>
                <a:latin typeface="Proxima Nova"/>
                <a:ea typeface="Proxima Nova"/>
                <a:cs typeface="Proxima Nova"/>
                <a:sym typeface="Proxima Nova"/>
              </a:rPr>
              <a:t> to August </a:t>
            </a:r>
            <a:r>
              <a:rPr lang="en-US" sz="1600">
                <a:solidFill>
                  <a:srgbClr val="292929"/>
                </a:solidFill>
              </a:rPr>
              <a:t>1st </a:t>
            </a:r>
            <a:r>
              <a:rPr lang="en-US" sz="1600">
                <a:solidFill>
                  <a:srgbClr val="000000"/>
                </a:solidFill>
                <a:latin typeface="Proxima Nova"/>
                <a:ea typeface="Proxima Nova"/>
                <a:cs typeface="Proxima Nova"/>
                <a:sym typeface="Proxima Nova"/>
              </a:rPr>
              <a:t>at McCulley North Fields</a:t>
            </a:r>
            <a:endParaRPr sz="1600">
              <a:latin typeface="Proxima Nova"/>
              <a:ea typeface="Proxima Nova"/>
              <a:cs typeface="Proxima Nova"/>
              <a:sym typeface="Proxima Nova"/>
            </a:endParaRPr>
          </a:p>
          <a:p>
            <a:pPr indent="-335279" lvl="0" marL="457200" rtl="0" algn="l">
              <a:lnSpc>
                <a:spcPct val="92000"/>
              </a:lnSpc>
              <a:spcBef>
                <a:spcPts val="1200"/>
              </a:spcBef>
              <a:spcAft>
                <a:spcPts val="0"/>
              </a:spcAft>
              <a:buClr>
                <a:srgbClr val="14368F"/>
              </a:buClr>
              <a:buSzPts val="1600"/>
              <a:buFont typeface="Arial"/>
              <a:buChar char="•"/>
            </a:pPr>
            <a:r>
              <a:rPr lang="en-US" sz="1600">
                <a:solidFill>
                  <a:srgbClr val="000000"/>
                </a:solidFill>
                <a:latin typeface="Proxima Nova"/>
                <a:ea typeface="Proxima Nova"/>
                <a:cs typeface="Proxima Nova"/>
                <a:sym typeface="Proxima Nova"/>
              </a:rPr>
              <a:t>Registrations for Summer Camp (TOTAL = </a:t>
            </a:r>
            <a:r>
              <a:rPr b="1" lang="en-US" sz="1600" u="sng">
                <a:solidFill>
                  <a:srgbClr val="14368F"/>
                </a:solidFill>
              </a:rPr>
              <a:t>68</a:t>
            </a:r>
            <a:r>
              <a:rPr lang="en-US" sz="1600">
                <a:solidFill>
                  <a:srgbClr val="000000"/>
                </a:solidFill>
                <a:latin typeface="Proxima Nova"/>
                <a:ea typeface="Proxima Nova"/>
                <a:cs typeface="Proxima Nova"/>
                <a:sym typeface="Proxima Nova"/>
              </a:rPr>
              <a:t>): </a:t>
            </a:r>
            <a:endParaRPr sz="1600">
              <a:latin typeface="Proxima Nova"/>
              <a:ea typeface="Proxima Nova"/>
              <a:cs typeface="Proxima Nova"/>
              <a:sym typeface="Proxima Nova"/>
            </a:endParaRPr>
          </a:p>
          <a:p>
            <a:pPr indent="-335280" lvl="1" marL="914400" rtl="0" algn="l">
              <a:lnSpc>
                <a:spcPct val="92000"/>
              </a:lnSpc>
              <a:spcBef>
                <a:spcPts val="0"/>
              </a:spcBef>
              <a:spcAft>
                <a:spcPts val="0"/>
              </a:spcAft>
              <a:buClr>
                <a:schemeClr val="dk2"/>
              </a:buClr>
              <a:buSzPts val="1600"/>
              <a:buFont typeface="Arial"/>
              <a:buChar char="•"/>
            </a:pPr>
            <a:r>
              <a:t/>
            </a:r>
            <a:endParaRPr sz="1600">
              <a:latin typeface="Proxima Nova"/>
              <a:ea typeface="Proxima Nova"/>
              <a:cs typeface="Proxima Nova"/>
              <a:sym typeface="Proxima Nova"/>
            </a:endParaRPr>
          </a:p>
          <a:p>
            <a:pPr indent="0" lvl="0" marL="0" rtl="0" algn="l">
              <a:lnSpc>
                <a:spcPct val="92000"/>
              </a:lnSpc>
              <a:spcBef>
                <a:spcPts val="1200"/>
              </a:spcBef>
              <a:spcAft>
                <a:spcPts val="0"/>
              </a:spcAft>
              <a:buSzPts val="1400"/>
              <a:buNone/>
            </a:pPr>
            <a:r>
              <a:rPr b="1" lang="en-US" sz="1600">
                <a:solidFill>
                  <a:srgbClr val="000000"/>
                </a:solidFill>
                <a:latin typeface="Proxima Nova"/>
                <a:ea typeface="Proxima Nova"/>
                <a:cs typeface="Proxima Nova"/>
                <a:sym typeface="Proxima Nova"/>
              </a:rPr>
              <a:t>A HUGE thank you to all the volunteers that made house league and soccer day a success!</a:t>
            </a:r>
            <a:endParaRPr sz="1600">
              <a:latin typeface="Proxima Nova"/>
              <a:ea typeface="Proxima Nova"/>
              <a:cs typeface="Proxima Nova"/>
              <a:sym typeface="Proxima Nova"/>
            </a:endParaRPr>
          </a:p>
        </p:txBody>
      </p:sp>
      <p:pic>
        <p:nvPicPr>
          <p:cNvPr descr="Google Shape;78;p4" id="147" name="Google Shape;147;p12"/>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pic>
        <p:nvPicPr>
          <p:cNvPr id="148" name="Google Shape;148;p12"/>
          <p:cNvPicPr preferRelativeResize="0"/>
          <p:nvPr/>
        </p:nvPicPr>
        <p:blipFill rotWithShape="1">
          <a:blip r:embed="rId4">
            <a:alphaModFix/>
          </a:blip>
          <a:srcRect b="0" l="0" r="0" t="0"/>
          <a:stretch/>
        </p:blipFill>
        <p:spPr>
          <a:xfrm>
            <a:off x="5252600" y="1507175"/>
            <a:ext cx="3804375" cy="36363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2" name="Shape 152"/>
        <p:cNvGrpSpPr/>
        <p:nvPr/>
      </p:nvGrpSpPr>
      <p:grpSpPr>
        <a:xfrm>
          <a:off x="0" y="0"/>
          <a:ext cx="0" cy="0"/>
          <a:chOff x="0" y="0"/>
          <a:chExt cx="0" cy="0"/>
        </a:xfrm>
      </p:grpSpPr>
      <p:sp>
        <p:nvSpPr>
          <p:cNvPr id="153" name="Google Shape;153;p14"/>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5. U8 Development Program </a:t>
            </a:r>
            <a:endParaRPr sz="2400"/>
          </a:p>
        </p:txBody>
      </p:sp>
      <p:sp>
        <p:nvSpPr>
          <p:cNvPr id="154" name="Google Shape;154;p14"/>
          <p:cNvSpPr txBox="1"/>
          <p:nvPr>
            <p:ph idx="1" type="body"/>
          </p:nvPr>
        </p:nvSpPr>
        <p:spPr>
          <a:xfrm>
            <a:off x="311699" y="1087024"/>
            <a:ext cx="8520602" cy="2070001"/>
          </a:xfrm>
          <a:prstGeom prst="rect">
            <a:avLst/>
          </a:prstGeom>
          <a:noFill/>
          <a:ln>
            <a:noFill/>
          </a:ln>
        </p:spPr>
        <p:txBody>
          <a:bodyPr anchorCtr="0" anchor="t" bIns="91400" lIns="91400" spcFirstLastPara="1" rIns="91400" wrap="square" tIns="91400">
            <a:noAutofit/>
          </a:bodyPr>
          <a:lstStyle/>
          <a:p>
            <a:pPr indent="-323850" lvl="0" marL="457200" rtl="0" algn="l">
              <a:lnSpc>
                <a:spcPct val="90000"/>
              </a:lnSpc>
              <a:spcBef>
                <a:spcPts val="600"/>
              </a:spcBef>
              <a:spcAft>
                <a:spcPts val="0"/>
              </a:spcAft>
              <a:buClr>
                <a:srgbClr val="14368F"/>
              </a:buClr>
              <a:buSzPts val="1500"/>
              <a:buFont typeface="Arial"/>
              <a:buChar char="•"/>
            </a:pPr>
            <a:r>
              <a:rPr lang="en-US" sz="1500">
                <a:solidFill>
                  <a:srgbClr val="222222"/>
                </a:solidFill>
                <a:latin typeface="Proxima Nova"/>
                <a:ea typeface="Proxima Nova"/>
                <a:cs typeface="Proxima Nova"/>
                <a:sym typeface="Proxima Nova"/>
              </a:rPr>
              <a:t>U8 Development Program = </a:t>
            </a:r>
            <a:r>
              <a:rPr lang="en-US" sz="1500">
                <a:solidFill>
                  <a:srgbClr val="222222"/>
                </a:solidFill>
              </a:rPr>
              <a:t>21</a:t>
            </a:r>
            <a:endParaRPr sz="1500">
              <a:solidFill>
                <a:srgbClr val="222222"/>
              </a:solidFill>
            </a:endParaRPr>
          </a:p>
          <a:p>
            <a:pPr indent="-323850" lvl="0" marL="457200" rtl="0" algn="l">
              <a:lnSpc>
                <a:spcPct val="90000"/>
              </a:lnSpc>
              <a:spcBef>
                <a:spcPts val="600"/>
              </a:spcBef>
              <a:spcAft>
                <a:spcPts val="0"/>
              </a:spcAft>
              <a:buClr>
                <a:srgbClr val="222222"/>
              </a:buClr>
              <a:buSzPts val="1500"/>
              <a:buChar char="•"/>
            </a:pPr>
            <a:r>
              <a:rPr lang="en-US" sz="1500">
                <a:solidFill>
                  <a:srgbClr val="222222"/>
                </a:solidFill>
              </a:rPr>
              <a:t>Big thanks to Bill Anderson, Olivia Pol and Lauren Service for program delivery</a:t>
            </a:r>
            <a:endParaRPr sz="1500">
              <a:solidFill>
                <a:srgbClr val="222222"/>
              </a:solidFill>
            </a:endParaRPr>
          </a:p>
          <a:p>
            <a:pPr indent="-323850" lvl="0" marL="457200" rtl="0" algn="l">
              <a:lnSpc>
                <a:spcPct val="90000"/>
              </a:lnSpc>
              <a:spcBef>
                <a:spcPts val="600"/>
              </a:spcBef>
              <a:spcAft>
                <a:spcPts val="0"/>
              </a:spcAft>
              <a:buClr>
                <a:srgbClr val="14368F"/>
              </a:buClr>
              <a:buSzPts val="1500"/>
              <a:buFont typeface="Arial"/>
              <a:buChar char="•"/>
            </a:pPr>
            <a:r>
              <a:rPr lang="en-US" sz="1500">
                <a:solidFill>
                  <a:srgbClr val="222222"/>
                </a:solidFill>
                <a:latin typeface="Proxima Nova"/>
                <a:ea typeface="Proxima Nova"/>
                <a:cs typeface="Proxima Nova"/>
                <a:sym typeface="Proxima Nova"/>
              </a:rPr>
              <a:t>Combination of 201</a:t>
            </a:r>
            <a:r>
              <a:rPr lang="en-US" sz="1500">
                <a:solidFill>
                  <a:srgbClr val="222222"/>
                </a:solidFill>
              </a:rPr>
              <a:t>7</a:t>
            </a:r>
            <a:r>
              <a:rPr lang="en-US" sz="1500">
                <a:solidFill>
                  <a:srgbClr val="222222"/>
                </a:solidFill>
                <a:latin typeface="Proxima Nova"/>
                <a:ea typeface="Proxima Nova"/>
                <a:cs typeface="Proxima Nova"/>
                <a:sym typeface="Proxima Nova"/>
              </a:rPr>
              <a:t> and 201</a:t>
            </a:r>
            <a:r>
              <a:rPr lang="en-US" sz="1500">
                <a:solidFill>
                  <a:srgbClr val="222222"/>
                </a:solidFill>
              </a:rPr>
              <a:t>8</a:t>
            </a:r>
            <a:r>
              <a:rPr lang="en-US" sz="1500">
                <a:solidFill>
                  <a:srgbClr val="222222"/>
                </a:solidFill>
                <a:latin typeface="Proxima Nova"/>
                <a:ea typeface="Proxima Nova"/>
                <a:cs typeface="Proxima Nova"/>
                <a:sym typeface="Proxima Nova"/>
              </a:rPr>
              <a:t> born players, </a:t>
            </a:r>
            <a:r>
              <a:rPr lang="en-US" sz="1500">
                <a:solidFill>
                  <a:srgbClr val="222222"/>
                </a:solidFill>
              </a:rPr>
              <a:t>co-ed</a:t>
            </a:r>
            <a:endParaRPr sz="1500">
              <a:latin typeface="Proxima Nova"/>
              <a:ea typeface="Proxima Nova"/>
              <a:cs typeface="Proxima Nova"/>
              <a:sym typeface="Proxima Nova"/>
            </a:endParaRPr>
          </a:p>
          <a:p>
            <a:pPr indent="-323850" lvl="0" marL="457200" rtl="0" algn="l">
              <a:lnSpc>
                <a:spcPct val="90000"/>
              </a:lnSpc>
              <a:spcBef>
                <a:spcPts val="600"/>
              </a:spcBef>
              <a:spcAft>
                <a:spcPts val="0"/>
              </a:spcAft>
              <a:buClr>
                <a:srgbClr val="14368F"/>
              </a:buClr>
              <a:buSzPts val="1500"/>
              <a:buFont typeface="Arial"/>
              <a:buChar char="•"/>
            </a:pPr>
            <a:r>
              <a:rPr lang="en-US" sz="1500">
                <a:solidFill>
                  <a:srgbClr val="222222"/>
                </a:solidFill>
                <a:latin typeface="Proxima Nova"/>
                <a:ea typeface="Proxima Nova"/>
                <a:cs typeface="Proxima Nova"/>
                <a:sym typeface="Proxima Nova"/>
              </a:rPr>
              <a:t>Program ran from </a:t>
            </a:r>
            <a:r>
              <a:rPr lang="en-US" sz="1500">
                <a:solidFill>
                  <a:srgbClr val="222222"/>
                </a:solidFill>
              </a:rPr>
              <a:t>May to August</a:t>
            </a:r>
            <a:endParaRPr sz="1500">
              <a:latin typeface="Proxima Nova"/>
              <a:ea typeface="Proxima Nova"/>
              <a:cs typeface="Proxima Nova"/>
              <a:sym typeface="Proxima Nova"/>
            </a:endParaRPr>
          </a:p>
          <a:p>
            <a:pPr indent="-323850" lvl="0" marL="457200" rtl="0" algn="l">
              <a:lnSpc>
                <a:spcPct val="90000"/>
              </a:lnSpc>
              <a:spcBef>
                <a:spcPts val="600"/>
              </a:spcBef>
              <a:spcAft>
                <a:spcPts val="0"/>
              </a:spcAft>
              <a:buClr>
                <a:srgbClr val="14368F"/>
              </a:buClr>
              <a:buSzPts val="1500"/>
              <a:buFont typeface="Arial"/>
              <a:buChar char="•"/>
            </a:pPr>
            <a:r>
              <a:rPr lang="en-US" sz="1500">
                <a:solidFill>
                  <a:srgbClr val="222222"/>
                </a:solidFill>
              </a:rPr>
              <a:t>Could not attend U8 Festivals this season</a:t>
            </a:r>
            <a:endParaRPr sz="1500">
              <a:latin typeface="Proxima Nova"/>
              <a:ea typeface="Proxima Nova"/>
              <a:cs typeface="Proxima Nova"/>
              <a:sym typeface="Proxima Nova"/>
            </a:endParaRPr>
          </a:p>
        </p:txBody>
      </p:sp>
      <p:pic>
        <p:nvPicPr>
          <p:cNvPr descr="Google Shape;170;p13" id="155" name="Google Shape;155;p14"/>
          <p:cNvPicPr preferRelativeResize="0"/>
          <p:nvPr/>
        </p:nvPicPr>
        <p:blipFill rotWithShape="1">
          <a:blip r:embed="rId3">
            <a:alphaModFix/>
          </a:blip>
          <a:srcRect b="9837" l="12185" r="21186" t="33505"/>
          <a:stretch/>
        </p:blipFill>
        <p:spPr>
          <a:xfrm>
            <a:off x="0" y="3429300"/>
            <a:ext cx="3045900" cy="1714200"/>
          </a:xfrm>
          <a:prstGeom prst="rect">
            <a:avLst/>
          </a:prstGeom>
          <a:noFill/>
          <a:ln>
            <a:noFill/>
          </a:ln>
        </p:spPr>
      </p:pic>
      <p:pic>
        <p:nvPicPr>
          <p:cNvPr descr="Google Shape;171;p13" id="156" name="Google Shape;156;p14"/>
          <p:cNvPicPr preferRelativeResize="0"/>
          <p:nvPr/>
        </p:nvPicPr>
        <p:blipFill rotWithShape="1">
          <a:blip r:embed="rId4">
            <a:alphaModFix/>
          </a:blip>
          <a:srcRect b="20891" l="0" r="36151" t="19691"/>
          <a:stretch/>
        </p:blipFill>
        <p:spPr>
          <a:xfrm>
            <a:off x="5872201" y="3429299"/>
            <a:ext cx="3271799" cy="1714201"/>
          </a:xfrm>
          <a:prstGeom prst="rect">
            <a:avLst/>
          </a:prstGeom>
          <a:noFill/>
          <a:ln>
            <a:noFill/>
          </a:ln>
        </p:spPr>
      </p:pic>
      <p:pic>
        <p:nvPicPr>
          <p:cNvPr descr="Google Shape;172;p13" id="157" name="Google Shape;157;p14"/>
          <p:cNvPicPr preferRelativeResize="0"/>
          <p:nvPr/>
        </p:nvPicPr>
        <p:blipFill rotWithShape="1">
          <a:blip r:embed="rId5">
            <a:alphaModFix/>
          </a:blip>
          <a:srcRect b="15950" l="26130" r="42092" t="46554"/>
          <a:stretch/>
        </p:blipFill>
        <p:spPr>
          <a:xfrm>
            <a:off x="3045900" y="3429300"/>
            <a:ext cx="2905627" cy="1714200"/>
          </a:xfrm>
          <a:prstGeom prst="rect">
            <a:avLst/>
          </a:prstGeom>
          <a:noFill/>
          <a:ln>
            <a:noFill/>
          </a:ln>
        </p:spPr>
      </p:pic>
      <p:pic>
        <p:nvPicPr>
          <p:cNvPr descr="Google Shape;78;p4" id="158" name="Google Shape;158;p14"/>
          <p:cNvPicPr preferRelativeResize="0"/>
          <p:nvPr/>
        </p:nvPicPr>
        <p:blipFill rotWithShape="1">
          <a:blip r:embed="rId6">
            <a:alphaModFix/>
          </a:blip>
          <a:srcRect b="0" l="0" r="0" t="0"/>
          <a:stretch/>
        </p:blipFill>
        <p:spPr>
          <a:xfrm>
            <a:off x="7661792" y="172749"/>
            <a:ext cx="1299499" cy="11172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2" name="Shape 162"/>
        <p:cNvGrpSpPr/>
        <p:nvPr/>
      </p:nvGrpSpPr>
      <p:grpSpPr>
        <a:xfrm>
          <a:off x="0" y="0"/>
          <a:ext cx="0" cy="0"/>
          <a:chOff x="0" y="0"/>
          <a:chExt cx="0" cy="0"/>
        </a:xfrm>
      </p:grpSpPr>
      <p:sp>
        <p:nvSpPr>
          <p:cNvPr id="163" name="Google Shape;163;p16"/>
          <p:cNvSpPr txBox="1"/>
          <p:nvPr>
            <p:ph type="title"/>
          </p:nvPr>
        </p:nvSpPr>
        <p:spPr>
          <a:xfrm>
            <a:off x="311700" y="445025"/>
            <a:ext cx="51597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6. Adult Program Report</a:t>
            </a:r>
            <a:endParaRPr sz="2400"/>
          </a:p>
        </p:txBody>
      </p:sp>
      <p:sp>
        <p:nvSpPr>
          <p:cNvPr id="164" name="Google Shape;164;p16"/>
          <p:cNvSpPr txBox="1"/>
          <p:nvPr>
            <p:ph idx="1" type="body"/>
          </p:nvPr>
        </p:nvSpPr>
        <p:spPr>
          <a:xfrm>
            <a:off x="351424" y="2257891"/>
            <a:ext cx="4942502" cy="1776300"/>
          </a:xfrm>
          <a:prstGeom prst="rect">
            <a:avLst/>
          </a:prstGeom>
          <a:noFill/>
          <a:ln>
            <a:noFill/>
          </a:ln>
        </p:spPr>
        <p:txBody>
          <a:bodyPr anchorCtr="0" anchor="t" bIns="91400" lIns="91400" spcFirstLastPara="1" rIns="91400" wrap="square" tIns="91400">
            <a:normAutofit/>
          </a:bodyPr>
          <a:lstStyle/>
          <a:p>
            <a:pPr indent="0" lvl="0" marL="0" marR="0" rtl="0" algn="l">
              <a:lnSpc>
                <a:spcPct val="115000"/>
              </a:lnSpc>
              <a:spcBef>
                <a:spcPts val="0"/>
              </a:spcBef>
              <a:spcAft>
                <a:spcPts val="0"/>
              </a:spcAft>
              <a:buClr>
                <a:srgbClr val="666666"/>
              </a:buClr>
              <a:buSzPts val="1600"/>
              <a:buFont typeface="Proxima Nova"/>
              <a:buNone/>
            </a:pPr>
            <a:r>
              <a:rPr lang="en-US" sz="1600">
                <a:solidFill>
                  <a:srgbClr val="222222"/>
                </a:solidFill>
                <a:latin typeface="Arial"/>
                <a:ea typeface="Arial"/>
                <a:cs typeface="Arial"/>
                <a:sym typeface="Arial"/>
              </a:rPr>
              <a:t> </a:t>
            </a:r>
            <a:endParaRPr/>
          </a:p>
        </p:txBody>
      </p:sp>
      <p:graphicFrame>
        <p:nvGraphicFramePr>
          <p:cNvPr id="165" name="Google Shape;165;p16"/>
          <p:cNvGraphicFramePr/>
          <p:nvPr/>
        </p:nvGraphicFramePr>
        <p:xfrm>
          <a:off x="476686" y="1382038"/>
          <a:ext cx="3000000" cy="3000000"/>
        </p:xfrm>
        <a:graphic>
          <a:graphicData uri="http://schemas.openxmlformats.org/drawingml/2006/table">
            <a:tbl>
              <a:tblPr>
                <a:noFill/>
                <a:tableStyleId>{E2B8BC25-C5AE-489C-85E9-6F55BC1EC995}</a:tableStyleId>
              </a:tblPr>
              <a:tblGrid>
                <a:gridCol w="3782175"/>
                <a:gridCol w="2393800"/>
                <a:gridCol w="2014650"/>
              </a:tblGrid>
              <a:tr h="331900">
                <a:tc>
                  <a:txBody>
                    <a:bodyPr/>
                    <a:lstStyle/>
                    <a:p>
                      <a:pPr indent="0" lvl="0" marL="0" marR="0" rtl="0" algn="ctr">
                        <a:lnSpc>
                          <a:spcPct val="100000"/>
                        </a:lnSpc>
                        <a:spcBef>
                          <a:spcPts val="0"/>
                        </a:spcBef>
                        <a:spcAft>
                          <a:spcPts val="0"/>
                        </a:spcAft>
                        <a:buClr>
                          <a:srgbClr val="151515"/>
                        </a:buClr>
                        <a:buSzPts val="1400"/>
                        <a:buFont typeface="Arial"/>
                        <a:buNone/>
                      </a:pPr>
                      <a:r>
                        <a:rPr b="1" lang="en-US" sz="1200" u="none" cap="none" strike="noStrike">
                          <a:solidFill>
                            <a:srgbClr val="FFFFFF"/>
                          </a:solidFill>
                          <a:latin typeface="Proxima Nova"/>
                          <a:ea typeface="Proxima Nova"/>
                          <a:cs typeface="Proxima Nova"/>
                          <a:sym typeface="Proxima Nova"/>
                        </a:rPr>
                        <a:t>Programs</a:t>
                      </a:r>
                      <a:endParaRPr b="1" sz="1200" u="none" cap="none" strike="noStrike">
                        <a:solidFill>
                          <a:srgbClr val="FFFFFF"/>
                        </a:solidFill>
                        <a:latin typeface="Proxima Nova"/>
                        <a:ea typeface="Proxima Nova"/>
                        <a:cs typeface="Proxima Nova"/>
                        <a:sym typeface="Proxima Nova"/>
                      </a:endParaRPr>
                    </a:p>
                  </a:txBody>
                  <a:tcPr marT="45725" marB="45725" marR="45725" marL="45725" anchor="ctr">
                    <a:solidFill>
                      <a:srgbClr val="14368F"/>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b="1" lang="en-US" sz="1200" u="none" cap="none" strike="noStrike">
                          <a:solidFill>
                            <a:srgbClr val="FFFFFF"/>
                          </a:solidFill>
                          <a:latin typeface="Proxima Nova"/>
                          <a:ea typeface="Proxima Nova"/>
                          <a:cs typeface="Proxima Nova"/>
                          <a:sym typeface="Proxima Nova"/>
                        </a:rPr>
                        <a:t>Registrations</a:t>
                      </a:r>
                      <a:endParaRPr b="1" sz="1200" u="none" cap="none" strike="noStrike">
                        <a:solidFill>
                          <a:srgbClr val="FFFFFF"/>
                        </a:solidFill>
                        <a:latin typeface="Proxima Nova"/>
                        <a:ea typeface="Proxima Nova"/>
                        <a:cs typeface="Proxima Nova"/>
                        <a:sym typeface="Proxima Nova"/>
                      </a:endParaRPr>
                    </a:p>
                  </a:txBody>
                  <a:tcPr marT="45725" marB="45725" marR="45725" marL="45725" anchor="ctr">
                    <a:solidFill>
                      <a:srgbClr val="14368F"/>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b="1" lang="en-US" sz="1200" u="none" cap="none" strike="noStrike">
                          <a:solidFill>
                            <a:srgbClr val="FFFFFF"/>
                          </a:solidFill>
                          <a:latin typeface="Proxima Nova"/>
                          <a:ea typeface="Proxima Nova"/>
                          <a:cs typeface="Proxima Nova"/>
                          <a:sym typeface="Proxima Nova"/>
                        </a:rPr>
                        <a:t>Dates</a:t>
                      </a:r>
                      <a:endParaRPr b="1" sz="1200" u="none" cap="none" strike="noStrike">
                        <a:solidFill>
                          <a:srgbClr val="FFFFFF"/>
                        </a:solidFill>
                        <a:latin typeface="Proxima Nova"/>
                        <a:ea typeface="Proxima Nova"/>
                        <a:cs typeface="Proxima Nova"/>
                        <a:sym typeface="Proxima Nova"/>
                      </a:endParaRPr>
                    </a:p>
                  </a:txBody>
                  <a:tcPr marT="45725" marB="45725" marR="45725" marL="45725" anchor="ctr">
                    <a:solidFill>
                      <a:srgbClr val="14368F"/>
                    </a:solidFill>
                  </a:tcPr>
                </a:tc>
              </a:tr>
              <a:tr h="331900">
                <a:tc>
                  <a:txBody>
                    <a:bodyPr/>
                    <a:lstStyle/>
                    <a:p>
                      <a:pPr indent="0" lvl="0" marL="0" marR="0" rtl="0" algn="ctr">
                        <a:lnSpc>
                          <a:spcPct val="100000"/>
                        </a:lnSpc>
                        <a:spcBef>
                          <a:spcPts val="0"/>
                        </a:spcBef>
                        <a:spcAft>
                          <a:spcPts val="0"/>
                        </a:spcAft>
                        <a:buClr>
                          <a:srgbClr val="151515"/>
                        </a:buClr>
                        <a:buSzPts val="1400"/>
                        <a:buFont typeface="Arial"/>
                        <a:buNone/>
                      </a:pPr>
                      <a:r>
                        <a:rPr lang="en-US" sz="1200" u="none" cap="none" strike="noStrike">
                          <a:latin typeface="Proxima Nova"/>
                          <a:ea typeface="Proxima Nova"/>
                          <a:cs typeface="Proxima Nova"/>
                          <a:sym typeface="Proxima Nova"/>
                        </a:rPr>
                        <a:t>Women’s  7v7 League</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48 (48)</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May-July</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rgbClr val="151515"/>
                        </a:buClr>
                        <a:buSzPts val="1400"/>
                        <a:buFont typeface="Arial"/>
                        <a:buNone/>
                      </a:pPr>
                      <a:r>
                        <a:rPr i="0" lang="en-US" sz="1200" u="none" cap="none" strike="noStrike">
                          <a:solidFill>
                            <a:srgbClr val="000000"/>
                          </a:solidFill>
                          <a:latin typeface="Proxima Nova"/>
                          <a:ea typeface="Proxima Nova"/>
                          <a:cs typeface="Proxima Nova"/>
                          <a:sym typeface="Proxima Nova"/>
                        </a:rPr>
                        <a:t>Indoor </a:t>
                      </a:r>
                      <a:r>
                        <a:rPr lang="en-US" sz="1200" u="none" cap="none" strike="noStrike">
                          <a:latin typeface="Proxima Nova"/>
                          <a:ea typeface="Proxima Nova"/>
                          <a:cs typeface="Proxima Nova"/>
                          <a:sym typeface="Proxima Nova"/>
                        </a:rPr>
                        <a:t>Rec &amp;</a:t>
                      </a:r>
                      <a:r>
                        <a:rPr i="0" lang="en-US" sz="1200" u="none" cap="none" strike="noStrike">
                          <a:solidFill>
                            <a:srgbClr val="000000"/>
                          </a:solidFill>
                          <a:latin typeface="Proxima Nova"/>
                          <a:ea typeface="Proxima Nova"/>
                          <a:cs typeface="Proxima Nova"/>
                          <a:sym typeface="Proxima Nova"/>
                        </a:rPr>
                        <a:t> Co-ed Pick-up Leagues</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70 (68)</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November - April</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rgbClr val="151515"/>
                        </a:buClr>
                        <a:buSzPts val="1400"/>
                        <a:buFont typeface="Arial"/>
                        <a:buNone/>
                      </a:pPr>
                      <a:r>
                        <a:rPr i="0" lang="en-US" sz="1200" u="none" cap="none" strike="noStrike">
                          <a:solidFill>
                            <a:srgbClr val="000000"/>
                          </a:solidFill>
                          <a:latin typeface="Proxima Nova"/>
                          <a:ea typeface="Proxima Nova"/>
                          <a:cs typeface="Proxima Nova"/>
                          <a:sym typeface="Proxima Nova"/>
                        </a:rPr>
                        <a:t>Outdoor Experienced Co-ed League </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92000"/>
                        </a:lnSpc>
                        <a:spcBef>
                          <a:spcPts val="0"/>
                        </a:spcBef>
                        <a:spcAft>
                          <a:spcPts val="0"/>
                        </a:spcAft>
                        <a:buClr>
                          <a:srgbClr val="000000"/>
                        </a:buClr>
                        <a:buSzPts val="711"/>
                        <a:buFont typeface="Arial"/>
                        <a:buNone/>
                      </a:pPr>
                      <a:r>
                        <a:rPr lang="en-US" sz="1200" u="none" cap="none" strike="noStrike">
                          <a:latin typeface="Proxima Nova"/>
                          <a:ea typeface="Proxima Nova"/>
                          <a:cs typeface="Proxima Nova"/>
                          <a:sym typeface="Proxima Nova"/>
                        </a:rPr>
                        <a:t>75 (72)</a:t>
                      </a:r>
                      <a:endParaRPr i="0"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May - August </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Outdoor Intermediate Co-ed 7v7 League</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Did not run in 2025</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Sunday Morning Only Co-ed </a:t>
                      </a:r>
                      <a:r>
                        <a:rPr lang="en-US" sz="1200" u="none" cap="none" strike="noStrike">
                          <a:latin typeface="Proxima Nova"/>
                          <a:ea typeface="Proxima Nova"/>
                          <a:cs typeface="Proxima Nova"/>
                          <a:sym typeface="Proxima Nova"/>
                        </a:rPr>
                        <a:t>Rec</a:t>
                      </a:r>
                      <a:r>
                        <a:rPr i="0" lang="en-US" sz="1200" u="none" cap="none" strike="noStrike">
                          <a:solidFill>
                            <a:srgbClr val="000000"/>
                          </a:solidFill>
                          <a:latin typeface="Proxima Nova"/>
                          <a:ea typeface="Proxima Nova"/>
                          <a:cs typeface="Proxima Nova"/>
                          <a:sym typeface="Proxima Nova"/>
                        </a:rPr>
                        <a:t> </a:t>
                      </a:r>
                      <a:r>
                        <a:rPr lang="en-US" sz="1200" u="none" cap="none" strike="noStrike">
                          <a:latin typeface="Proxima Nova"/>
                          <a:ea typeface="Proxima Nova"/>
                          <a:cs typeface="Proxima Nova"/>
                          <a:sym typeface="Proxima Nova"/>
                        </a:rPr>
                        <a:t>Pick up</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11</a:t>
                      </a:r>
                      <a:endParaRPr i="0"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May - October</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Men’s Team</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 </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Did not play in 2025</a:t>
                      </a:r>
                      <a:r>
                        <a:rPr i="0" lang="en-US" sz="1200" u="none" cap="none" strike="noStrike">
                          <a:solidFill>
                            <a:srgbClr val="000000"/>
                          </a:solidFill>
                          <a:latin typeface="Proxima Nova"/>
                          <a:ea typeface="Proxima Nova"/>
                          <a:cs typeface="Proxima Nova"/>
                          <a:sym typeface="Proxima Nova"/>
                        </a:rPr>
                        <a:t> </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Men’s </a:t>
                      </a:r>
                      <a:r>
                        <a:rPr lang="en-US" sz="1200" u="none" cap="none" strike="noStrike">
                          <a:latin typeface="Proxima Nova"/>
                          <a:ea typeface="Proxima Nova"/>
                          <a:cs typeface="Proxima Nova"/>
                          <a:sym typeface="Proxima Nova"/>
                        </a:rPr>
                        <a:t>Only Pickup </a:t>
                      </a:r>
                      <a:r>
                        <a:rPr i="0" lang="en-US" sz="1200" u="none" cap="none" strike="noStrike">
                          <a:solidFill>
                            <a:srgbClr val="000000"/>
                          </a:solidFill>
                          <a:latin typeface="Proxima Nova"/>
                          <a:ea typeface="Proxima Nova"/>
                          <a:cs typeface="Proxima Nova"/>
                          <a:sym typeface="Proxima Nova"/>
                        </a:rPr>
                        <a:t> (</a:t>
                      </a:r>
                      <a:r>
                        <a:rPr lang="en-US" sz="1200" u="none" cap="none" strike="noStrike">
                          <a:latin typeface="Proxima Nova"/>
                          <a:ea typeface="Proxima Nova"/>
                          <a:cs typeface="Proxima Nova"/>
                          <a:sym typeface="Proxima Nova"/>
                        </a:rPr>
                        <a:t>Sundays)</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1 (21)</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May - October</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Carlos Burmeister Memorial Tournament</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                    </a:t>
                      </a:r>
                      <a:endParaRPr sz="1400" u="none" cap="none" strike="noStrike"/>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Proxima Nova"/>
                          <a:ea typeface="Proxima Nova"/>
                          <a:cs typeface="Proxima Nova"/>
                          <a:sym typeface="Proxima Nova"/>
                        </a:rPr>
                        <a:t>Did not happen in 2025</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409275">
                <a:tc gridSpan="3">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292929"/>
                          </a:solidFill>
                          <a:latin typeface="Proxima Nova"/>
                          <a:ea typeface="Proxima Nova"/>
                          <a:cs typeface="Proxima Nova"/>
                          <a:sym typeface="Proxima Nova"/>
                        </a:rPr>
                        <a:t>Thanks to Dave Caplan for stepping up and helping to coordinate the adult programs</a:t>
                      </a:r>
                      <a:endParaRPr sz="1400" u="none" cap="none" strike="noStrike"/>
                    </a:p>
                  </a:txBody>
                  <a:tcPr marT="45725" marB="45725" marR="45725" marL="45725" anchor="ctr">
                    <a:solidFill>
                      <a:srgbClr val="FDDB6A"/>
                    </a:solidFill>
                  </a:tcPr>
                </a:tc>
                <a:tc hMerge="1"/>
                <a:tc hMerge="1"/>
              </a:tr>
            </a:tbl>
          </a:graphicData>
        </a:graphic>
      </p:graphicFrame>
      <p:pic>
        <p:nvPicPr>
          <p:cNvPr descr="Google Shape;78;p4" id="166" name="Google Shape;166;p16"/>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0" name="Shape 170"/>
        <p:cNvGrpSpPr/>
        <p:nvPr/>
      </p:nvGrpSpPr>
      <p:grpSpPr>
        <a:xfrm>
          <a:off x="0" y="0"/>
          <a:ext cx="0" cy="0"/>
          <a:chOff x="0" y="0"/>
          <a:chExt cx="0" cy="0"/>
        </a:xfrm>
      </p:grpSpPr>
      <p:sp>
        <p:nvSpPr>
          <p:cNvPr id="171" name="Google Shape;171;p19"/>
          <p:cNvSpPr txBox="1"/>
          <p:nvPr>
            <p:ph type="title"/>
          </p:nvPr>
        </p:nvSpPr>
        <p:spPr>
          <a:xfrm>
            <a:off x="311699" y="1136358"/>
            <a:ext cx="4939800" cy="3187200"/>
          </a:xfrm>
          <a:prstGeom prst="rect">
            <a:avLst/>
          </a:prstGeom>
          <a:noFill/>
          <a:ln>
            <a:noFill/>
          </a:ln>
        </p:spPr>
        <p:txBody>
          <a:bodyPr anchorCtr="0" anchor="t" bIns="91400" lIns="91400" spcFirstLastPara="1" rIns="91400" wrap="square" tIns="91400">
            <a:normAutofit fontScale="90000"/>
          </a:bodyPr>
          <a:lstStyle/>
          <a:p>
            <a:pPr indent="0" lvl="0" marL="0" rtl="0" algn="l">
              <a:lnSpc>
                <a:spcPct val="100000"/>
              </a:lnSpc>
              <a:spcBef>
                <a:spcPts val="0"/>
              </a:spcBef>
              <a:spcAft>
                <a:spcPts val="0"/>
              </a:spcAft>
              <a:buClr>
                <a:srgbClr val="000000"/>
              </a:buClr>
              <a:buSzPct val="40000"/>
              <a:buNone/>
            </a:pPr>
            <a:r>
              <a:rPr lang="en-US" sz="1400">
                <a:solidFill>
                  <a:srgbClr val="000000"/>
                </a:solidFill>
                <a:latin typeface="Proxima Nova"/>
                <a:ea typeface="Proxima Nova"/>
                <a:cs typeface="Proxima Nova"/>
                <a:sym typeface="Proxima Nova"/>
              </a:rPr>
              <a:t>2025 was a milestone season for he Huntsville Women’s Soccer League with the acquisition of an annual league sponsor, David and Donna Buckley. This new sponsorship agreement. combined with our tradition team sponsors, gave the league an added financial boost leading to a better soccer experience for our members.</a:t>
            </a:r>
            <a:br>
              <a:rPr lang="en-US" sz="1400">
                <a:solidFill>
                  <a:srgbClr val="000000"/>
                </a:solidFill>
                <a:latin typeface="Proxima Nova"/>
                <a:ea typeface="Proxima Nova"/>
                <a:cs typeface="Proxima Nova"/>
                <a:sym typeface="Proxima Nova"/>
              </a:rPr>
            </a:br>
            <a:br>
              <a:rPr lang="en-US" sz="1400">
                <a:solidFill>
                  <a:srgbClr val="000000"/>
                </a:solidFill>
                <a:latin typeface="Proxima Nova"/>
                <a:ea typeface="Proxima Nova"/>
                <a:cs typeface="Proxima Nova"/>
                <a:sym typeface="Proxima Nova"/>
              </a:rPr>
            </a:br>
            <a:r>
              <a:rPr lang="en-US" sz="1400">
                <a:solidFill>
                  <a:srgbClr val="000000"/>
                </a:solidFill>
                <a:latin typeface="Proxima Nova"/>
                <a:ea typeface="Proxima Nova"/>
                <a:cs typeface="Proxima Nova"/>
                <a:sym typeface="Proxima Nova"/>
              </a:rPr>
              <a:t>The Women’s League is made up of four teams of 12 players each, 48 registered players in total, competing weekly in a 7v7 format. </a:t>
            </a:r>
            <a:br>
              <a:rPr lang="en-US" sz="1400">
                <a:solidFill>
                  <a:srgbClr val="000000"/>
                </a:solidFill>
                <a:latin typeface="Proxima Nova"/>
                <a:ea typeface="Proxima Nova"/>
                <a:cs typeface="Proxima Nova"/>
                <a:sym typeface="Proxima Nova"/>
              </a:rPr>
            </a:br>
            <a:br>
              <a:rPr lang="en-US" sz="1400">
                <a:solidFill>
                  <a:srgbClr val="000000"/>
                </a:solidFill>
                <a:latin typeface="Proxima Nova"/>
                <a:ea typeface="Proxima Nova"/>
                <a:cs typeface="Proxima Nova"/>
                <a:sym typeface="Proxima Nova"/>
              </a:rPr>
            </a:br>
            <a:r>
              <a:rPr lang="en-US" sz="1400">
                <a:solidFill>
                  <a:srgbClr val="000000"/>
                </a:solidFill>
                <a:latin typeface="Proxima Nova"/>
                <a:ea typeface="Proxima Nova"/>
                <a:cs typeface="Proxima Nova"/>
                <a:sym typeface="Proxima Nova"/>
              </a:rPr>
              <a:t>This last season field dimensions were modified (larger) with hopes for a safer game and the changes proved successful.</a:t>
            </a:r>
            <a:br>
              <a:rPr lang="en-US" sz="1400">
                <a:solidFill>
                  <a:srgbClr val="000000"/>
                </a:solidFill>
                <a:latin typeface="Proxima Nova"/>
                <a:ea typeface="Proxima Nova"/>
                <a:cs typeface="Proxima Nova"/>
                <a:sym typeface="Proxima Nova"/>
              </a:rPr>
            </a:br>
            <a:br>
              <a:rPr lang="en-US" sz="1400">
                <a:solidFill>
                  <a:srgbClr val="000000"/>
                </a:solidFill>
                <a:latin typeface="Proxima Nova"/>
                <a:ea typeface="Proxima Nova"/>
                <a:cs typeface="Proxima Nova"/>
                <a:sym typeface="Proxima Nova"/>
              </a:rPr>
            </a:br>
            <a:r>
              <a:rPr lang="en-US" sz="1400">
                <a:solidFill>
                  <a:srgbClr val="000000"/>
                </a:solidFill>
                <a:latin typeface="Proxima Nova"/>
                <a:ea typeface="Proxima Nova"/>
                <a:cs typeface="Proxima Nova"/>
                <a:sym typeface="Proxima Nova"/>
              </a:rPr>
              <a:t>As like previous years, the season  was played over ten weeks with each team competing in eleven games and a champion crowned at the completion. </a:t>
            </a:r>
            <a:endParaRPr sz="1400">
              <a:solidFill>
                <a:srgbClr val="000000"/>
              </a:solidFill>
              <a:latin typeface="Proxima Nova"/>
              <a:ea typeface="Proxima Nova"/>
              <a:cs typeface="Proxima Nova"/>
              <a:sym typeface="Proxima Nova"/>
            </a:endParaRPr>
          </a:p>
        </p:txBody>
      </p:sp>
      <p:sp>
        <p:nvSpPr>
          <p:cNvPr id="172" name="Google Shape;172;p19"/>
          <p:cNvSpPr txBox="1"/>
          <p:nvPr>
            <p:ph type="title"/>
          </p:nvPr>
        </p:nvSpPr>
        <p:spPr>
          <a:xfrm>
            <a:off x="311699" y="717300"/>
            <a:ext cx="85206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00"/>
              <a:buFont typeface="Alfa Slab One"/>
              <a:buNone/>
            </a:pPr>
            <a:r>
              <a:rPr lang="en-US" sz="2400"/>
              <a:t>7. Women’s Coordinator Report</a:t>
            </a:r>
            <a:endParaRPr sz="2400"/>
          </a:p>
        </p:txBody>
      </p:sp>
      <p:pic>
        <p:nvPicPr>
          <p:cNvPr descr="Google Shape;78;p4" id="173" name="Google Shape;173;p19"/>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pic>
        <p:nvPicPr>
          <p:cNvPr id="174" name="Google Shape;174;p19"/>
          <p:cNvPicPr preferRelativeResize="0"/>
          <p:nvPr/>
        </p:nvPicPr>
        <p:blipFill rotWithShape="1">
          <a:blip r:embed="rId4">
            <a:alphaModFix/>
          </a:blip>
          <a:srcRect b="0" l="0" r="0" t="0"/>
          <a:stretch/>
        </p:blipFill>
        <p:spPr>
          <a:xfrm>
            <a:off x="6150700" y="1078163"/>
            <a:ext cx="1833300" cy="3303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8" name="Shape 178"/>
        <p:cNvGrpSpPr/>
        <p:nvPr/>
      </p:nvGrpSpPr>
      <p:grpSpPr>
        <a:xfrm>
          <a:off x="0" y="0"/>
          <a:ext cx="0" cy="0"/>
          <a:chOff x="0" y="0"/>
          <a:chExt cx="0" cy="0"/>
        </a:xfrm>
      </p:grpSpPr>
      <p:sp>
        <p:nvSpPr>
          <p:cNvPr id="179" name="Google Shape;179;p20"/>
          <p:cNvSpPr txBox="1"/>
          <p:nvPr>
            <p:ph idx="1" type="body"/>
          </p:nvPr>
        </p:nvSpPr>
        <p:spPr>
          <a:xfrm>
            <a:off x="146925" y="1290000"/>
            <a:ext cx="4621500" cy="1692000"/>
          </a:xfrm>
          <a:prstGeom prst="rect">
            <a:avLst/>
          </a:prstGeom>
          <a:noFill/>
          <a:ln>
            <a:noFill/>
          </a:ln>
        </p:spPr>
        <p:txBody>
          <a:bodyPr anchorCtr="0" anchor="t" bIns="91400" lIns="91400" spcFirstLastPara="1" rIns="91400" wrap="square" tIns="91400">
            <a:normAutofit/>
          </a:bodyPr>
          <a:lstStyle/>
          <a:p>
            <a:pPr indent="0" lvl="0" marL="0" rtl="0" algn="l">
              <a:lnSpc>
                <a:spcPct val="100000"/>
              </a:lnSpc>
              <a:spcBef>
                <a:spcPts val="1200"/>
              </a:spcBef>
              <a:spcAft>
                <a:spcPts val="0"/>
              </a:spcAft>
              <a:buSzPts val="1800"/>
              <a:buNone/>
            </a:pPr>
            <a:r>
              <a:t/>
            </a:r>
            <a:endParaRPr sz="1200">
              <a:solidFill>
                <a:srgbClr val="000000"/>
              </a:solidFill>
            </a:endParaRPr>
          </a:p>
          <a:p>
            <a:pPr indent="0" lvl="0" marL="0" rtl="0" algn="l">
              <a:lnSpc>
                <a:spcPct val="100000"/>
              </a:lnSpc>
              <a:spcBef>
                <a:spcPts val="1200"/>
              </a:spcBef>
              <a:spcAft>
                <a:spcPts val="0"/>
              </a:spcAft>
              <a:buSzPts val="1800"/>
              <a:buNone/>
            </a:pPr>
            <a:r>
              <a:rPr lang="en-US" sz="1200">
                <a:solidFill>
                  <a:srgbClr val="000000"/>
                </a:solidFill>
              </a:rPr>
              <a:t>New for 2026 will be the expansion of the league to a 6 team format. This is in response to the growing popularity and the desire to provide a continued great soccer experience for our existing and future membership. </a:t>
            </a:r>
            <a:endParaRPr sz="1200">
              <a:solidFill>
                <a:srgbClr val="000000"/>
              </a:solidFill>
              <a:latin typeface="Proxima Nova"/>
              <a:ea typeface="Proxima Nova"/>
              <a:cs typeface="Proxima Nova"/>
              <a:sym typeface="Proxima Nova"/>
            </a:endParaRPr>
          </a:p>
        </p:txBody>
      </p:sp>
      <p:pic>
        <p:nvPicPr>
          <p:cNvPr descr="Google Shape;78;p4" id="180" name="Google Shape;180;p20"/>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
        <p:nvSpPr>
          <p:cNvPr id="181" name="Google Shape;181;p20"/>
          <p:cNvSpPr txBox="1"/>
          <p:nvPr/>
        </p:nvSpPr>
        <p:spPr>
          <a:xfrm>
            <a:off x="4979400" y="1290000"/>
            <a:ext cx="4164600" cy="2006400"/>
          </a:xfrm>
          <a:prstGeom prst="rect">
            <a:avLst/>
          </a:prstGeom>
          <a:noFill/>
          <a:ln>
            <a:noFill/>
          </a:ln>
        </p:spPr>
        <p:txBody>
          <a:bodyPr anchorCtr="0" anchor="t" bIns="91425" lIns="91425" spcFirstLastPara="1" rIns="91425" wrap="square" tIns="91425">
            <a:spAutoFit/>
          </a:bodyPr>
          <a:lstStyle/>
          <a:p>
            <a:pPr indent="-281748" lvl="0" marL="397762" marR="0" rtl="0" algn="l">
              <a:lnSpc>
                <a:spcPct val="100000"/>
              </a:lnSpc>
              <a:spcBef>
                <a:spcPts val="1200"/>
              </a:spcBef>
              <a:spcAft>
                <a:spcPts val="0"/>
              </a:spcAft>
              <a:buClr>
                <a:srgbClr val="14368F"/>
              </a:buClr>
              <a:buSzPts val="1218"/>
              <a:buFont typeface="Arial"/>
              <a:buChar char="•"/>
            </a:pPr>
            <a:r>
              <a:rPr b="0" i="0" lang="en-US" sz="1200" u="none" cap="none" strike="noStrike">
                <a:solidFill>
                  <a:srgbClr val="000000"/>
                </a:solidFill>
                <a:latin typeface="Proxima Nova"/>
                <a:ea typeface="Proxima Nova"/>
                <a:cs typeface="Proxima Nova"/>
                <a:sym typeface="Proxima Nova"/>
              </a:rPr>
              <a:t>Huntsville FC est. 2016, made up of advanced adult female players, continued their successful run. Weekly training throughout the winter and summer months proves highly beneficial to the overall improvement of skill level and team comradery.</a:t>
            </a:r>
            <a:endParaRPr b="0" i="0" sz="1200" u="none" cap="none" strike="noStrike">
              <a:solidFill>
                <a:srgbClr val="000000"/>
              </a:solidFill>
              <a:latin typeface="Proxima Nova"/>
              <a:ea typeface="Proxima Nova"/>
              <a:cs typeface="Proxima Nova"/>
              <a:sym typeface="Proxima Nova"/>
            </a:endParaRPr>
          </a:p>
          <a:p>
            <a:pPr indent="-281748" lvl="0" marL="397762" marR="0" rtl="0" algn="l">
              <a:lnSpc>
                <a:spcPct val="100000"/>
              </a:lnSpc>
              <a:spcBef>
                <a:spcPts val="1200"/>
              </a:spcBef>
              <a:spcAft>
                <a:spcPts val="1200"/>
              </a:spcAft>
              <a:buClr>
                <a:srgbClr val="14368F"/>
              </a:buClr>
              <a:buSzPts val="1218"/>
              <a:buFont typeface="Arial"/>
              <a:buChar char="•"/>
            </a:pPr>
            <a:r>
              <a:rPr b="0" i="0" lang="en-US" sz="1200" u="none" cap="none" strike="noStrike">
                <a:solidFill>
                  <a:srgbClr val="000000"/>
                </a:solidFill>
                <a:latin typeface="Proxima Nova"/>
                <a:ea typeface="Proxima Nova"/>
                <a:cs typeface="Proxima Nova"/>
                <a:sym typeface="Proxima Nova"/>
              </a:rPr>
              <a:t>The Women’s Coordinator provides a ‘voice’ for our female members and all have been encouraged to contribute their thoughts and suggestions through me, for action by HSC.</a:t>
            </a:r>
            <a:endParaRPr b="0" i="0" sz="1400" u="none" cap="none" strike="noStrike">
              <a:solidFill>
                <a:srgbClr val="000000"/>
              </a:solidFill>
              <a:latin typeface="Arial"/>
              <a:ea typeface="Arial"/>
              <a:cs typeface="Arial"/>
              <a:sym typeface="Arial"/>
            </a:endParaRPr>
          </a:p>
        </p:txBody>
      </p:sp>
      <p:sp>
        <p:nvSpPr>
          <p:cNvPr id="182" name="Google Shape;182;p20"/>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00"/>
              <a:buFont typeface="Alfa Slab One"/>
              <a:buNone/>
            </a:pPr>
            <a:r>
              <a:rPr lang="en-US" sz="2400"/>
              <a:t>7. Women’s Coordinator Report (Con’t)</a:t>
            </a:r>
            <a:endParaRPr sz="2400"/>
          </a:p>
        </p:txBody>
      </p:sp>
      <p:pic>
        <p:nvPicPr>
          <p:cNvPr id="183" name="Google Shape;183;p20"/>
          <p:cNvPicPr preferRelativeResize="0"/>
          <p:nvPr/>
        </p:nvPicPr>
        <p:blipFill rotWithShape="1">
          <a:blip r:embed="rId4">
            <a:alphaModFix/>
          </a:blip>
          <a:srcRect b="0" l="0" r="0" t="0"/>
          <a:stretch/>
        </p:blipFill>
        <p:spPr>
          <a:xfrm>
            <a:off x="811850" y="2728050"/>
            <a:ext cx="4164600" cy="23490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7" name="Shape 187"/>
        <p:cNvGrpSpPr/>
        <p:nvPr/>
      </p:nvGrpSpPr>
      <p:grpSpPr>
        <a:xfrm>
          <a:off x="0" y="0"/>
          <a:ext cx="0" cy="0"/>
          <a:chOff x="0" y="0"/>
          <a:chExt cx="0" cy="0"/>
        </a:xfrm>
      </p:grpSpPr>
      <p:sp>
        <p:nvSpPr>
          <p:cNvPr id="188" name="Google Shape;188;p21"/>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8. Head Referee Report</a:t>
            </a:r>
            <a:endParaRPr sz="2400"/>
          </a:p>
        </p:txBody>
      </p:sp>
      <p:sp>
        <p:nvSpPr>
          <p:cNvPr id="189" name="Google Shape;189;p21"/>
          <p:cNvSpPr txBox="1"/>
          <p:nvPr>
            <p:ph idx="1" type="body"/>
          </p:nvPr>
        </p:nvSpPr>
        <p:spPr>
          <a:xfrm>
            <a:off x="603174" y="943183"/>
            <a:ext cx="4752000" cy="10974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rgbClr val="666666"/>
              </a:buClr>
              <a:buSzPts val="1400"/>
              <a:buFont typeface="Proxima Nova"/>
              <a:buNone/>
            </a:pPr>
            <a:r>
              <a:rPr b="1" lang="en-US" sz="1400">
                <a:solidFill>
                  <a:srgbClr val="000000"/>
                </a:solidFill>
                <a:latin typeface="Proxima Nova"/>
                <a:ea typeface="Proxima Nova"/>
                <a:cs typeface="Proxima Nova"/>
                <a:sym typeface="Proxima Nova"/>
              </a:rPr>
              <a:t>In 2025, the Huntsville Soccer Club had a total of 18 Match Officials who were either returning from last season or newly signed up through the online Ontario</a:t>
            </a:r>
            <a:r>
              <a:rPr b="1" lang="en-US" sz="1400">
                <a:solidFill>
                  <a:srgbClr val="000000"/>
                </a:solidFill>
              </a:rPr>
              <a:t> S</a:t>
            </a:r>
            <a:r>
              <a:rPr b="1" lang="en-US" sz="1400">
                <a:solidFill>
                  <a:srgbClr val="000000"/>
                </a:solidFill>
                <a:latin typeface="Proxima Nova"/>
                <a:ea typeface="Proxima Nova"/>
                <a:cs typeface="Proxima Nova"/>
                <a:sym typeface="Proxima Nova"/>
              </a:rPr>
              <a:t>occer Association Referee Course.</a:t>
            </a:r>
            <a:endParaRPr>
              <a:latin typeface="Proxima Nova"/>
              <a:ea typeface="Proxima Nova"/>
              <a:cs typeface="Proxima Nova"/>
              <a:sym typeface="Proxima Nova"/>
            </a:endParaRPr>
          </a:p>
        </p:txBody>
      </p:sp>
      <p:pic>
        <p:nvPicPr>
          <p:cNvPr descr="Google Shape;179;g27d80c27c8c_1_27" id="190" name="Google Shape;190;p21"/>
          <p:cNvPicPr preferRelativeResize="0"/>
          <p:nvPr/>
        </p:nvPicPr>
        <p:blipFill rotWithShape="1">
          <a:blip r:embed="rId3">
            <a:alphaModFix/>
          </a:blip>
          <a:srcRect b="0" l="0" r="0" t="0"/>
          <a:stretch/>
        </p:blipFill>
        <p:spPr>
          <a:xfrm>
            <a:off x="7176799" y="36499"/>
            <a:ext cx="1967201" cy="1097350"/>
          </a:xfrm>
          <a:prstGeom prst="rect">
            <a:avLst/>
          </a:prstGeom>
          <a:noFill/>
          <a:ln>
            <a:noFill/>
          </a:ln>
        </p:spPr>
      </p:pic>
      <p:sp>
        <p:nvSpPr>
          <p:cNvPr id="191" name="Google Shape;191;p21"/>
          <p:cNvSpPr txBox="1"/>
          <p:nvPr/>
        </p:nvSpPr>
        <p:spPr>
          <a:xfrm>
            <a:off x="603175" y="2279925"/>
            <a:ext cx="5216700" cy="2535900"/>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Our soccer season ran from May 19th to August 28th, 2025 with a total of 201 games including a House League season, the popular House League Soccer Day, a variety of adult programs and the HDSA U8 Festival.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In addition to this total, there were 75 competitive games for Muskoka United Football Club, a continued collaboration between Huntsville and Bracebridge.</a:t>
            </a:r>
            <a:endParaRPr b="0" i="0" sz="1400" u="none" cap="none" strike="noStrike">
              <a:solidFill>
                <a:srgbClr val="000000"/>
              </a:solidFill>
              <a:latin typeface="Proxima Nova"/>
              <a:ea typeface="Proxima Nova"/>
              <a:cs typeface="Proxima Nova"/>
              <a:sym typeface="Proxima Nova"/>
            </a:endParaRPr>
          </a:p>
        </p:txBody>
      </p:sp>
      <p:sp>
        <p:nvSpPr>
          <p:cNvPr id="192" name="Google Shape;192;p21"/>
          <p:cNvSpPr txBox="1"/>
          <p:nvPr/>
        </p:nvSpPr>
        <p:spPr>
          <a:xfrm>
            <a:off x="6094338" y="3666950"/>
            <a:ext cx="2571900" cy="554100"/>
          </a:xfrm>
          <a:prstGeom prst="rect">
            <a:avLst/>
          </a:prstGeom>
          <a:noFill/>
          <a:ln>
            <a:noFill/>
          </a:ln>
        </p:spPr>
        <p:txBody>
          <a:bodyPr anchorCtr="0" anchor="t" bIns="91400" lIns="91400" spcFirstLastPara="1" rIns="91400" wrap="square" tIns="91400">
            <a:spAutoFit/>
          </a:bodyPr>
          <a:lstStyle/>
          <a:p>
            <a:pPr indent="0" lvl="0" marL="0" marR="0" rtl="0" algn="ctr">
              <a:lnSpc>
                <a:spcPct val="100000"/>
              </a:lnSpc>
              <a:spcBef>
                <a:spcPts val="0"/>
              </a:spcBef>
              <a:spcAft>
                <a:spcPts val="0"/>
              </a:spcAft>
              <a:buClr>
                <a:srgbClr val="000000"/>
              </a:buClr>
              <a:buSzPts val="1200"/>
              <a:buFont typeface="Proxima Nova"/>
              <a:buNone/>
            </a:pPr>
            <a:r>
              <a:rPr b="0" i="1" lang="en-US" sz="1200" u="none" cap="none" strike="noStrike">
                <a:solidFill>
                  <a:srgbClr val="000000"/>
                </a:solidFill>
                <a:latin typeface="Proxima Nova"/>
                <a:ea typeface="Proxima Nova"/>
                <a:cs typeface="Proxima Nova"/>
                <a:sym typeface="Proxima Nova"/>
              </a:rPr>
              <a:t>Match Officials at McCulley South</a:t>
            </a:r>
            <a:endParaRPr b="0" i="1" sz="12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200"/>
              <a:buFont typeface="Proxima Nova"/>
              <a:buNone/>
            </a:pPr>
            <a:r>
              <a:rPr b="0" i="1" lang="en-US" sz="1200" u="none" cap="none" strike="noStrike">
                <a:solidFill>
                  <a:srgbClr val="000000"/>
                </a:solidFill>
                <a:latin typeface="Proxima Nova"/>
                <a:ea typeface="Proxima Nova"/>
                <a:cs typeface="Proxima Nova"/>
                <a:sym typeface="Proxima Nova"/>
              </a:rPr>
              <a:t>Glen, Mike &amp; Chuck</a:t>
            </a:r>
            <a:endParaRPr b="0" i="0" sz="1400" u="none" cap="none" strike="noStrike">
              <a:solidFill>
                <a:srgbClr val="000000"/>
              </a:solidFill>
              <a:latin typeface="Proxima Nova"/>
              <a:ea typeface="Proxima Nova"/>
              <a:cs typeface="Proxima Nova"/>
              <a:sym typeface="Proxima Nova"/>
            </a:endParaRPr>
          </a:p>
        </p:txBody>
      </p:sp>
      <p:pic>
        <p:nvPicPr>
          <p:cNvPr id="193" name="Google Shape;193;p21" title="IMG_5921.jpg"/>
          <p:cNvPicPr preferRelativeResize="0"/>
          <p:nvPr/>
        </p:nvPicPr>
        <p:blipFill rotWithShape="1">
          <a:blip r:embed="rId4">
            <a:alphaModFix/>
          </a:blip>
          <a:srcRect b="0" l="0" r="0" t="0"/>
          <a:stretch/>
        </p:blipFill>
        <p:spPr>
          <a:xfrm>
            <a:off x="5768976" y="1133851"/>
            <a:ext cx="3222626" cy="24169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7" name="Shape 197"/>
        <p:cNvGrpSpPr/>
        <p:nvPr/>
      </p:nvGrpSpPr>
      <p:grpSpPr>
        <a:xfrm>
          <a:off x="0" y="0"/>
          <a:ext cx="0" cy="0"/>
          <a:chOff x="0" y="0"/>
          <a:chExt cx="0" cy="0"/>
        </a:xfrm>
      </p:grpSpPr>
      <p:sp>
        <p:nvSpPr>
          <p:cNvPr id="198" name="Google Shape;198;p22"/>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8. Head Referee Report (cont’d)</a:t>
            </a:r>
            <a:endParaRPr sz="2400"/>
          </a:p>
        </p:txBody>
      </p:sp>
      <p:sp>
        <p:nvSpPr>
          <p:cNvPr id="199" name="Google Shape;199;p22"/>
          <p:cNvSpPr txBox="1"/>
          <p:nvPr>
            <p:ph idx="1" type="body"/>
          </p:nvPr>
        </p:nvSpPr>
        <p:spPr>
          <a:xfrm>
            <a:off x="2188425" y="1170125"/>
            <a:ext cx="3334200" cy="1059300"/>
          </a:xfrm>
          <a:prstGeom prst="rect">
            <a:avLst/>
          </a:prstGeom>
          <a:noFill/>
          <a:ln>
            <a:noFill/>
          </a:ln>
        </p:spPr>
        <p:txBody>
          <a:bodyPr anchorCtr="0" anchor="t" bIns="91400" lIns="91400" spcFirstLastPara="1" rIns="91400" wrap="square" tIns="91400">
            <a:normAutofit/>
          </a:bodyPr>
          <a:lstStyle/>
          <a:p>
            <a:pPr indent="0" lvl="0" marL="0" rtl="0" algn="l">
              <a:lnSpc>
                <a:spcPct val="115000"/>
              </a:lnSpc>
              <a:spcBef>
                <a:spcPts val="0"/>
              </a:spcBef>
              <a:spcAft>
                <a:spcPts val="0"/>
              </a:spcAft>
              <a:buSzPts val="1400"/>
              <a:buNone/>
            </a:pPr>
            <a:r>
              <a:rPr lang="en-US" sz="1400">
                <a:solidFill>
                  <a:srgbClr val="000000"/>
                </a:solidFill>
                <a:latin typeface="Proxima Nova"/>
                <a:ea typeface="Proxima Nova"/>
                <a:cs typeface="Proxima Nova"/>
                <a:sym typeface="Proxima Nova"/>
              </a:rPr>
              <a:t>We were extremely successful in filling our match official assignments for 2025</a:t>
            </a:r>
            <a:endParaRPr sz="1400">
              <a:latin typeface="Proxima Nova"/>
              <a:ea typeface="Proxima Nova"/>
              <a:cs typeface="Proxima Nova"/>
              <a:sym typeface="Proxima Nova"/>
            </a:endParaRPr>
          </a:p>
          <a:p>
            <a:pPr indent="0" lvl="0" marL="0" rtl="0" algn="l">
              <a:lnSpc>
                <a:spcPct val="115000"/>
              </a:lnSpc>
              <a:spcBef>
                <a:spcPts val="1200"/>
              </a:spcBef>
              <a:spcAft>
                <a:spcPts val="0"/>
              </a:spcAft>
              <a:buSzPts val="1400"/>
              <a:buNone/>
            </a:pPr>
            <a:r>
              <a:rPr lang="en-US" sz="1400">
                <a:solidFill>
                  <a:srgbClr val="000000"/>
                </a:solidFill>
              </a:rPr>
              <a:t>       </a:t>
            </a:r>
            <a:r>
              <a:rPr b="1" lang="en-US" sz="1400">
                <a:solidFill>
                  <a:srgbClr val="000000"/>
                </a:solidFill>
              </a:rPr>
              <a:t>(Ref and A/R’s, a rate of 96.2%)</a:t>
            </a:r>
            <a:endParaRPr b="1" sz="1400"/>
          </a:p>
        </p:txBody>
      </p:sp>
      <p:pic>
        <p:nvPicPr>
          <p:cNvPr descr="Google Shape;190;g27d80c2814c_0_0" id="200" name="Google Shape;200;p22"/>
          <p:cNvPicPr preferRelativeResize="0"/>
          <p:nvPr/>
        </p:nvPicPr>
        <p:blipFill rotWithShape="1">
          <a:blip r:embed="rId3">
            <a:alphaModFix/>
          </a:blip>
          <a:srcRect b="0" l="0" r="0" t="0"/>
          <a:stretch/>
        </p:blipFill>
        <p:spPr>
          <a:xfrm>
            <a:off x="7484524" y="67472"/>
            <a:ext cx="1347777" cy="1059302"/>
          </a:xfrm>
          <a:prstGeom prst="rect">
            <a:avLst/>
          </a:prstGeom>
          <a:noFill/>
          <a:ln>
            <a:noFill/>
          </a:ln>
        </p:spPr>
      </p:pic>
      <p:sp>
        <p:nvSpPr>
          <p:cNvPr id="201" name="Google Shape;201;p22"/>
          <p:cNvSpPr txBox="1"/>
          <p:nvPr/>
        </p:nvSpPr>
        <p:spPr>
          <a:xfrm>
            <a:off x="2075975" y="2497075"/>
            <a:ext cx="3656100" cy="15453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Huntsville SC is always interested in bringing along new referees through our in-house mentor program, please contact us through our website to register for 2026.</a:t>
            </a:r>
            <a:endParaRPr b="0" i="0" sz="1400" u="none" cap="none" strike="noStrike">
              <a:solidFill>
                <a:srgbClr val="000000"/>
              </a:solidFill>
              <a:latin typeface="Proxima Nova"/>
              <a:ea typeface="Proxima Nova"/>
              <a:cs typeface="Proxima Nova"/>
              <a:sym typeface="Proxima Nova"/>
            </a:endParaRPr>
          </a:p>
          <a:p>
            <a:pPr indent="0" lvl="0" marL="0" marR="0" rtl="0" algn="ctr">
              <a:lnSpc>
                <a:spcPct val="115000"/>
              </a:lnSpc>
              <a:spcBef>
                <a:spcPts val="1200"/>
              </a:spcBef>
              <a:spcAft>
                <a:spcPts val="0"/>
              </a:spcAft>
              <a:buClr>
                <a:srgbClr val="000000"/>
              </a:buClr>
              <a:buSzPts val="1400"/>
              <a:buFont typeface="Arial"/>
              <a:buNone/>
            </a:pPr>
            <a:r>
              <a:t/>
            </a:r>
            <a:endParaRPr b="1" i="0" sz="1400" u="none" cap="none" strike="noStrike">
              <a:solidFill>
                <a:srgbClr val="000000"/>
              </a:solidFill>
              <a:latin typeface="Proxima Nova"/>
              <a:ea typeface="Proxima Nova"/>
              <a:cs typeface="Proxima Nova"/>
              <a:sym typeface="Proxima Nova"/>
            </a:endParaRPr>
          </a:p>
        </p:txBody>
      </p:sp>
      <p:sp>
        <p:nvSpPr>
          <p:cNvPr id="202" name="Google Shape;202;p22"/>
          <p:cNvSpPr txBox="1"/>
          <p:nvPr/>
        </p:nvSpPr>
        <p:spPr>
          <a:xfrm>
            <a:off x="152400" y="15240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a:t>
            </a:r>
            <a:endParaRPr b="0" i="0" sz="1400" u="none" cap="none" strike="noStrike">
              <a:solidFill>
                <a:srgbClr val="000000"/>
              </a:solidFill>
              <a:latin typeface="Arial"/>
              <a:ea typeface="Arial"/>
              <a:cs typeface="Arial"/>
              <a:sym typeface="Arial"/>
            </a:endParaRPr>
          </a:p>
        </p:txBody>
      </p:sp>
      <p:sp>
        <p:nvSpPr>
          <p:cNvPr id="203" name="Google Shape;203;p22"/>
          <p:cNvSpPr txBox="1"/>
          <p:nvPr/>
        </p:nvSpPr>
        <p:spPr>
          <a:xfrm>
            <a:off x="-89575" y="4042375"/>
            <a:ext cx="23313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1" lang="en-US" sz="1200" u="none" cap="none" strike="noStrike">
                <a:solidFill>
                  <a:srgbClr val="000000"/>
                </a:solidFill>
                <a:latin typeface="Proxima Nova"/>
                <a:ea typeface="Proxima Nova"/>
                <a:cs typeface="Proxima Nova"/>
                <a:sym typeface="Proxima Nova"/>
              </a:rPr>
              <a:t>New Match Official</a:t>
            </a:r>
            <a:endParaRPr b="0" i="1" sz="12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200"/>
              <a:buFont typeface="Arial"/>
              <a:buNone/>
            </a:pPr>
            <a:r>
              <a:rPr b="0" i="1" lang="en-US" sz="1200" u="none" cap="none" strike="noStrike">
                <a:solidFill>
                  <a:srgbClr val="000000"/>
                </a:solidFill>
                <a:latin typeface="Proxima Nova"/>
                <a:ea typeface="Proxima Nova"/>
                <a:cs typeface="Proxima Nova"/>
                <a:sym typeface="Proxima Nova"/>
              </a:rPr>
              <a:t>Alfie Napper</a:t>
            </a:r>
            <a:endParaRPr b="0" i="0" sz="1400" u="none" cap="none" strike="noStrike">
              <a:solidFill>
                <a:srgbClr val="000000"/>
              </a:solidFill>
              <a:latin typeface="Arial"/>
              <a:ea typeface="Arial"/>
              <a:cs typeface="Arial"/>
              <a:sym typeface="Arial"/>
            </a:endParaRPr>
          </a:p>
        </p:txBody>
      </p:sp>
      <p:sp>
        <p:nvSpPr>
          <p:cNvPr id="204" name="Google Shape;204;p22"/>
          <p:cNvSpPr txBox="1"/>
          <p:nvPr/>
        </p:nvSpPr>
        <p:spPr>
          <a:xfrm>
            <a:off x="6359513" y="4000850"/>
            <a:ext cx="1924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1" lang="en-US" sz="1200" u="none" cap="none" strike="noStrike">
                <a:solidFill>
                  <a:srgbClr val="000000"/>
                </a:solidFill>
                <a:latin typeface="Proxima Nova"/>
                <a:ea typeface="Proxima Nova"/>
                <a:cs typeface="Proxima Nova"/>
                <a:sym typeface="Proxima Nova"/>
              </a:rPr>
              <a:t>Ready for game action</a:t>
            </a:r>
            <a:endParaRPr b="0" i="1" sz="12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200"/>
              <a:buFont typeface="Arial"/>
              <a:buNone/>
            </a:pPr>
            <a:r>
              <a:rPr b="0" i="1" lang="en-US" sz="1200" u="none" cap="none" strike="noStrike">
                <a:solidFill>
                  <a:srgbClr val="000000"/>
                </a:solidFill>
                <a:latin typeface="Proxima Nova"/>
                <a:ea typeface="Proxima Nova"/>
                <a:cs typeface="Proxima Nova"/>
                <a:sym typeface="Proxima Nova"/>
              </a:rPr>
              <a:t>Alfie, Marlon &amp; Kayla</a:t>
            </a:r>
            <a:endParaRPr b="0" i="0" sz="1400" u="none" cap="none" strike="noStrike">
              <a:solidFill>
                <a:srgbClr val="000000"/>
              </a:solidFill>
              <a:latin typeface="Arial"/>
              <a:ea typeface="Arial"/>
              <a:cs typeface="Arial"/>
              <a:sym typeface="Arial"/>
            </a:endParaRPr>
          </a:p>
        </p:txBody>
      </p:sp>
      <p:pic>
        <p:nvPicPr>
          <p:cNvPr id="205" name="Google Shape;205;p22" title="IMG_5924 - Copy.jpg"/>
          <p:cNvPicPr preferRelativeResize="0"/>
          <p:nvPr/>
        </p:nvPicPr>
        <p:blipFill rotWithShape="1">
          <a:blip r:embed="rId4">
            <a:alphaModFix/>
          </a:blip>
          <a:srcRect b="0" l="0" r="0" t="0"/>
          <a:stretch/>
        </p:blipFill>
        <p:spPr>
          <a:xfrm>
            <a:off x="152400" y="1170125"/>
            <a:ext cx="1847375" cy="2830721"/>
          </a:xfrm>
          <a:prstGeom prst="rect">
            <a:avLst/>
          </a:prstGeom>
          <a:noFill/>
          <a:ln>
            <a:noFill/>
          </a:ln>
        </p:spPr>
      </p:pic>
      <p:pic>
        <p:nvPicPr>
          <p:cNvPr id="206" name="Google Shape;206;p22" title="IMG_5917.jpg"/>
          <p:cNvPicPr preferRelativeResize="0"/>
          <p:nvPr/>
        </p:nvPicPr>
        <p:blipFill rotWithShape="1">
          <a:blip r:embed="rId5">
            <a:alphaModFix/>
          </a:blip>
          <a:srcRect b="0" l="0" r="0" t="0"/>
          <a:stretch/>
        </p:blipFill>
        <p:spPr>
          <a:xfrm>
            <a:off x="5808275" y="1279174"/>
            <a:ext cx="2855164" cy="261080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 name="Shape 63"/>
        <p:cNvGrpSpPr/>
        <p:nvPr/>
      </p:nvGrpSpPr>
      <p:grpSpPr>
        <a:xfrm>
          <a:off x="0" y="0"/>
          <a:ext cx="0" cy="0"/>
          <a:chOff x="0" y="0"/>
          <a:chExt cx="0" cy="0"/>
        </a:xfrm>
      </p:grpSpPr>
      <p:sp>
        <p:nvSpPr>
          <p:cNvPr id="64" name="Google Shape;64;p2"/>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800"/>
              <a:buNone/>
            </a:pPr>
            <a:r>
              <a:rPr lang="en-US" sz="2400"/>
              <a:t>Welcome </a:t>
            </a:r>
            <a:endParaRPr/>
          </a:p>
        </p:txBody>
      </p:sp>
      <p:sp>
        <p:nvSpPr>
          <p:cNvPr id="65" name="Google Shape;65;p2"/>
          <p:cNvSpPr txBox="1"/>
          <p:nvPr>
            <p:ph idx="1" type="body"/>
          </p:nvPr>
        </p:nvSpPr>
        <p:spPr>
          <a:xfrm>
            <a:off x="311699" y="1290000"/>
            <a:ext cx="8520602" cy="3416400"/>
          </a:xfrm>
          <a:prstGeom prst="rect">
            <a:avLst/>
          </a:prstGeom>
          <a:noFill/>
          <a:ln>
            <a:noFill/>
          </a:ln>
        </p:spPr>
        <p:txBody>
          <a:bodyPr anchorCtr="0" anchor="t" bIns="91400" lIns="91400" spcFirstLastPara="1" rIns="91400" wrap="square" tIns="91400">
            <a:normAutofit/>
          </a:bodyPr>
          <a:lstStyle/>
          <a:p>
            <a:pPr indent="0" lvl="0" marL="0" rtl="0" algn="l">
              <a:lnSpc>
                <a:spcPct val="115000"/>
              </a:lnSpc>
              <a:spcBef>
                <a:spcPts val="0"/>
              </a:spcBef>
              <a:spcAft>
                <a:spcPts val="0"/>
              </a:spcAft>
              <a:buSzPts val="1800"/>
              <a:buNone/>
            </a:pPr>
            <a:r>
              <a:rPr lang="en-US">
                <a:solidFill>
                  <a:srgbClr val="292929"/>
                </a:solidFill>
              </a:rPr>
              <a:t>Welcome to the Huntsville Soccer Club’s Virtual Annual General Meeting!</a:t>
            </a:r>
            <a:endParaRPr>
              <a:solidFill>
                <a:srgbClr val="292929"/>
              </a:solidFill>
            </a:endParaRPr>
          </a:p>
          <a:p>
            <a:pPr indent="0" lvl="0" marL="0" rtl="0" algn="l">
              <a:lnSpc>
                <a:spcPct val="115000"/>
              </a:lnSpc>
              <a:spcBef>
                <a:spcPts val="0"/>
              </a:spcBef>
              <a:spcAft>
                <a:spcPts val="0"/>
              </a:spcAft>
              <a:buSzPts val="1800"/>
              <a:buNone/>
            </a:pPr>
            <a:r>
              <a:t/>
            </a:r>
            <a:endParaRPr>
              <a:solidFill>
                <a:srgbClr val="292929"/>
              </a:solidFill>
            </a:endParaRPr>
          </a:p>
        </p:txBody>
      </p:sp>
      <p:pic>
        <p:nvPicPr>
          <p:cNvPr descr="Google Shape;78;p4" id="66" name="Google Shape;66;p2"/>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0" name="Shape 210"/>
        <p:cNvGrpSpPr/>
        <p:nvPr/>
      </p:nvGrpSpPr>
      <p:grpSpPr>
        <a:xfrm>
          <a:off x="0" y="0"/>
          <a:ext cx="0" cy="0"/>
          <a:chOff x="0" y="0"/>
          <a:chExt cx="0" cy="0"/>
        </a:xfrm>
      </p:grpSpPr>
      <p:sp>
        <p:nvSpPr>
          <p:cNvPr id="211" name="Google Shape;211;p23"/>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9. Treasurer Report</a:t>
            </a:r>
            <a:endParaRPr sz="2400"/>
          </a:p>
        </p:txBody>
      </p:sp>
      <p:sp>
        <p:nvSpPr>
          <p:cNvPr id="212" name="Google Shape;212;p23"/>
          <p:cNvSpPr txBox="1"/>
          <p:nvPr>
            <p:ph idx="1" type="body"/>
          </p:nvPr>
        </p:nvSpPr>
        <p:spPr>
          <a:xfrm>
            <a:off x="311700" y="922475"/>
            <a:ext cx="8520600" cy="4147800"/>
          </a:xfrm>
          <a:prstGeom prst="rect">
            <a:avLst/>
          </a:prstGeom>
          <a:noFill/>
          <a:ln>
            <a:noFill/>
          </a:ln>
        </p:spPr>
        <p:txBody>
          <a:bodyPr anchorCtr="0" anchor="t" bIns="91400" lIns="91400" spcFirstLastPara="1" rIns="91400" wrap="square" tIns="91400">
            <a:noAutofit/>
          </a:bodyPr>
          <a:lstStyle/>
          <a:p>
            <a:pPr indent="0" lvl="0" marL="0" rtl="0" algn="l">
              <a:lnSpc>
                <a:spcPct val="95000"/>
              </a:lnSpc>
              <a:spcBef>
                <a:spcPts val="0"/>
              </a:spcBef>
              <a:spcAft>
                <a:spcPts val="0"/>
              </a:spcAft>
              <a:buSzPts val="1654"/>
              <a:buNone/>
            </a:pPr>
            <a:r>
              <a:rPr lang="en-US" sz="1205">
                <a:solidFill>
                  <a:srgbClr val="000000"/>
                </a:solidFill>
                <a:latin typeface="Proxima Nova"/>
                <a:ea typeface="Proxima Nova"/>
                <a:cs typeface="Proxima Nova"/>
                <a:sym typeface="Proxima Nova"/>
              </a:rPr>
              <a:t>The Club is reporting a net income of $</a:t>
            </a:r>
            <a:r>
              <a:rPr lang="en-US" sz="1205">
                <a:solidFill>
                  <a:srgbClr val="000000"/>
                </a:solidFill>
              </a:rPr>
              <a:t>8,569</a:t>
            </a:r>
            <a:r>
              <a:rPr lang="en-US" sz="1205">
                <a:solidFill>
                  <a:srgbClr val="000000"/>
                </a:solidFill>
                <a:latin typeface="Proxima Nova"/>
                <a:ea typeface="Proxima Nova"/>
                <a:cs typeface="Proxima Nova"/>
                <a:sym typeface="Proxima Nova"/>
              </a:rPr>
              <a:t> for the </a:t>
            </a:r>
            <a:r>
              <a:rPr lang="en-US" sz="1205">
                <a:solidFill>
                  <a:srgbClr val="000000"/>
                </a:solidFill>
              </a:rPr>
              <a:t>2025 Aug 31 fiscal year </a:t>
            </a:r>
            <a:r>
              <a:rPr lang="en-US" sz="1205">
                <a:solidFill>
                  <a:srgbClr val="000000"/>
                </a:solidFill>
                <a:latin typeface="Proxima Nova"/>
                <a:ea typeface="Proxima Nova"/>
                <a:cs typeface="Proxima Nova"/>
                <a:sym typeface="Proxima Nova"/>
              </a:rPr>
              <a:t>compared to </a:t>
            </a:r>
            <a:r>
              <a:rPr lang="en-US" sz="1205">
                <a:solidFill>
                  <a:srgbClr val="000000"/>
                </a:solidFill>
              </a:rPr>
              <a:t>$8,887 (formerly $19,317 and changed due to field rental expense accrual)</a:t>
            </a:r>
            <a:r>
              <a:rPr lang="en-US" sz="1205">
                <a:solidFill>
                  <a:srgbClr val="000000"/>
                </a:solidFill>
                <a:latin typeface="Proxima Nova"/>
                <a:ea typeface="Proxima Nova"/>
                <a:cs typeface="Proxima Nova"/>
                <a:sym typeface="Proxima Nova"/>
              </a:rPr>
              <a:t> </a:t>
            </a:r>
            <a:r>
              <a:rPr lang="en-US" sz="1205">
                <a:solidFill>
                  <a:srgbClr val="000000"/>
                </a:solidFill>
              </a:rPr>
              <a:t>in the 2024 Aug 31 fiscal year</a:t>
            </a:r>
            <a:r>
              <a:rPr lang="en-US" sz="1205">
                <a:solidFill>
                  <a:srgbClr val="000000"/>
                </a:solidFill>
                <a:latin typeface="Proxima Nova"/>
                <a:ea typeface="Proxima Nova"/>
                <a:cs typeface="Proxima Nova"/>
                <a:sym typeface="Proxima Nova"/>
              </a:rPr>
              <a:t>. </a:t>
            </a:r>
            <a:endParaRPr sz="1205">
              <a:solidFill>
                <a:srgbClr val="000000"/>
              </a:solidFill>
              <a:latin typeface="Proxima Nova"/>
              <a:ea typeface="Proxima Nova"/>
              <a:cs typeface="Proxima Nova"/>
              <a:sym typeface="Proxima Nova"/>
            </a:endParaRPr>
          </a:p>
          <a:p>
            <a:pPr indent="0" lvl="0" marL="0" rtl="0" algn="l">
              <a:lnSpc>
                <a:spcPct val="95000"/>
              </a:lnSpc>
              <a:spcBef>
                <a:spcPts val="0"/>
              </a:spcBef>
              <a:spcAft>
                <a:spcPts val="0"/>
              </a:spcAft>
              <a:buSzPts val="1654"/>
              <a:buNone/>
            </a:pPr>
            <a:r>
              <a:t/>
            </a:r>
            <a:endParaRPr sz="1205">
              <a:solidFill>
                <a:srgbClr val="000000"/>
              </a:solidFill>
            </a:endParaRPr>
          </a:p>
          <a:p>
            <a:pPr indent="0" lvl="0" marL="0" rtl="0" algn="l">
              <a:lnSpc>
                <a:spcPct val="95000"/>
              </a:lnSpc>
              <a:spcBef>
                <a:spcPts val="0"/>
              </a:spcBef>
              <a:spcAft>
                <a:spcPts val="0"/>
              </a:spcAft>
              <a:buSzPts val="1654"/>
              <a:buNone/>
            </a:pPr>
            <a:r>
              <a:rPr lang="en-US" sz="1205">
                <a:solidFill>
                  <a:srgbClr val="000000"/>
                </a:solidFill>
              </a:rPr>
              <a:t>Revenue income stream breakdown is as follows:</a:t>
            </a:r>
            <a:endParaRPr sz="1205">
              <a:solidFill>
                <a:srgbClr val="000000"/>
              </a:solidFill>
            </a:endParaRPr>
          </a:p>
          <a:p>
            <a:pPr indent="-305117" lvl="0" marL="457200" rtl="0" algn="l">
              <a:lnSpc>
                <a:spcPct val="95000"/>
              </a:lnSpc>
              <a:spcBef>
                <a:spcPts val="0"/>
              </a:spcBef>
              <a:spcAft>
                <a:spcPts val="0"/>
              </a:spcAft>
              <a:buClr>
                <a:srgbClr val="000000"/>
              </a:buClr>
              <a:buSzPts val="1205"/>
              <a:buAutoNum type="arabicPeriod"/>
            </a:pPr>
            <a:r>
              <a:rPr lang="en-US" sz="1205">
                <a:solidFill>
                  <a:srgbClr val="000000"/>
                </a:solidFill>
              </a:rPr>
              <a:t>Registration fees 80%</a:t>
            </a:r>
            <a:endParaRPr sz="1205">
              <a:solidFill>
                <a:srgbClr val="000000"/>
              </a:solidFill>
            </a:endParaRPr>
          </a:p>
          <a:p>
            <a:pPr indent="-305117" lvl="0" marL="457200" rtl="0" algn="l">
              <a:lnSpc>
                <a:spcPct val="95000"/>
              </a:lnSpc>
              <a:spcBef>
                <a:spcPts val="0"/>
              </a:spcBef>
              <a:spcAft>
                <a:spcPts val="0"/>
              </a:spcAft>
              <a:buClr>
                <a:srgbClr val="000000"/>
              </a:buClr>
              <a:buSzPts val="1205"/>
              <a:buAutoNum type="arabicPeriod"/>
            </a:pPr>
            <a:r>
              <a:rPr lang="en-US" sz="1205">
                <a:solidFill>
                  <a:srgbClr val="000000"/>
                </a:solidFill>
              </a:rPr>
              <a:t>Sponsorships 14%</a:t>
            </a:r>
            <a:endParaRPr sz="1205">
              <a:solidFill>
                <a:srgbClr val="000000"/>
              </a:solidFill>
            </a:endParaRPr>
          </a:p>
          <a:p>
            <a:pPr indent="-305117" lvl="0" marL="457200" rtl="0" algn="l">
              <a:lnSpc>
                <a:spcPct val="95000"/>
              </a:lnSpc>
              <a:spcBef>
                <a:spcPts val="0"/>
              </a:spcBef>
              <a:spcAft>
                <a:spcPts val="0"/>
              </a:spcAft>
              <a:buClr>
                <a:srgbClr val="000000"/>
              </a:buClr>
              <a:buSzPts val="1205"/>
              <a:buAutoNum type="arabicPeriod"/>
            </a:pPr>
            <a:r>
              <a:rPr lang="en-US" sz="1205">
                <a:solidFill>
                  <a:srgbClr val="000000"/>
                </a:solidFill>
              </a:rPr>
              <a:t>Interest income (savings), grants (Children’s Foundation of Muskoka), and donations 6%</a:t>
            </a:r>
            <a:endParaRPr sz="1205">
              <a:solidFill>
                <a:srgbClr val="000000"/>
              </a:solidFill>
            </a:endParaRPr>
          </a:p>
          <a:p>
            <a:pPr indent="0" lvl="0" marL="0" rtl="0" algn="l">
              <a:lnSpc>
                <a:spcPct val="95000"/>
              </a:lnSpc>
              <a:spcBef>
                <a:spcPts val="0"/>
              </a:spcBef>
              <a:spcAft>
                <a:spcPts val="0"/>
              </a:spcAft>
              <a:buSzPts val="1654"/>
              <a:buNone/>
            </a:pPr>
            <a:r>
              <a:t/>
            </a:r>
            <a:endParaRPr sz="1205">
              <a:solidFill>
                <a:srgbClr val="000000"/>
              </a:solidFill>
            </a:endParaRPr>
          </a:p>
          <a:p>
            <a:pPr indent="0" lvl="0" marL="0" rtl="0" algn="l">
              <a:lnSpc>
                <a:spcPct val="95000"/>
              </a:lnSpc>
              <a:spcBef>
                <a:spcPts val="0"/>
              </a:spcBef>
              <a:spcAft>
                <a:spcPts val="0"/>
              </a:spcAft>
              <a:buSzPts val="1654"/>
              <a:buNone/>
            </a:pPr>
            <a:r>
              <a:rPr lang="en-US" sz="1205">
                <a:solidFill>
                  <a:srgbClr val="000000"/>
                </a:solidFill>
              </a:rPr>
              <a:t>Expenses for the Club continue to be kept relevant and sustainable. The largest typical costs are wages, referee fees, uniforms, field rental and membership fees for HDSA and OSA.</a:t>
            </a:r>
            <a:endParaRPr sz="1205">
              <a:solidFill>
                <a:srgbClr val="000000"/>
              </a:solidFill>
            </a:endParaRPr>
          </a:p>
          <a:p>
            <a:pPr indent="0" lvl="0" marL="0" rtl="0" algn="l">
              <a:lnSpc>
                <a:spcPct val="95000"/>
              </a:lnSpc>
              <a:spcBef>
                <a:spcPts val="0"/>
              </a:spcBef>
              <a:spcAft>
                <a:spcPts val="0"/>
              </a:spcAft>
              <a:buSzPts val="1654"/>
              <a:buNone/>
            </a:pPr>
            <a:r>
              <a:t/>
            </a:r>
            <a:endParaRPr sz="1205">
              <a:solidFill>
                <a:srgbClr val="000000"/>
              </a:solidFill>
            </a:endParaRPr>
          </a:p>
          <a:p>
            <a:pPr indent="0" lvl="0" marL="0" rtl="0" algn="l">
              <a:lnSpc>
                <a:spcPct val="100000"/>
              </a:lnSpc>
              <a:spcBef>
                <a:spcPts val="100"/>
              </a:spcBef>
              <a:spcAft>
                <a:spcPts val="0"/>
              </a:spcAft>
              <a:buSzPts val="935"/>
              <a:buNone/>
            </a:pPr>
            <a:r>
              <a:rPr lang="en-US" sz="1205">
                <a:solidFill>
                  <a:srgbClr val="000000"/>
                </a:solidFill>
                <a:latin typeface="Proxima Nova"/>
                <a:ea typeface="Proxima Nova"/>
                <a:cs typeface="Proxima Nova"/>
                <a:sym typeface="Proxima Nova"/>
              </a:rPr>
              <a:t>Donations</a:t>
            </a:r>
            <a:r>
              <a:rPr lang="en-US" sz="1205">
                <a:solidFill>
                  <a:srgbClr val="000000"/>
                </a:solidFill>
              </a:rPr>
              <a:t> made by the Club:</a:t>
            </a:r>
            <a:endParaRPr sz="1205">
              <a:solidFill>
                <a:srgbClr val="000000"/>
              </a:solidFill>
              <a:latin typeface="Proxima Nova"/>
              <a:ea typeface="Proxima Nova"/>
              <a:cs typeface="Proxima Nova"/>
              <a:sym typeface="Proxima Nova"/>
            </a:endParaRPr>
          </a:p>
          <a:p>
            <a:pPr indent="-281482" lvl="0" marL="856800" rtl="0" algn="l">
              <a:lnSpc>
                <a:spcPct val="95000"/>
              </a:lnSpc>
              <a:spcBef>
                <a:spcPts val="0"/>
              </a:spcBef>
              <a:spcAft>
                <a:spcPts val="0"/>
              </a:spcAft>
              <a:buClr>
                <a:schemeClr val="dk2"/>
              </a:buClr>
              <a:buSzPts val="1754"/>
              <a:buFont typeface="Arial"/>
              <a:buChar char="•"/>
            </a:pPr>
            <a:r>
              <a:rPr lang="en-US" sz="1205">
                <a:solidFill>
                  <a:srgbClr val="000000"/>
                </a:solidFill>
              </a:rPr>
              <a:t>HSC member GoFundMe for injury recovery </a:t>
            </a:r>
            <a:r>
              <a:rPr lang="en-US" sz="1205">
                <a:solidFill>
                  <a:srgbClr val="000000"/>
                </a:solidFill>
                <a:latin typeface="Proxima Nova"/>
                <a:ea typeface="Proxima Nova"/>
                <a:cs typeface="Proxima Nova"/>
                <a:sym typeface="Proxima Nova"/>
              </a:rPr>
              <a:t>- $</a:t>
            </a:r>
            <a:r>
              <a:rPr lang="en-US" sz="1205">
                <a:solidFill>
                  <a:srgbClr val="000000"/>
                </a:solidFill>
              </a:rPr>
              <a:t>200</a:t>
            </a:r>
            <a:endParaRPr sz="1205">
              <a:solidFill>
                <a:srgbClr val="000000"/>
              </a:solidFill>
              <a:latin typeface="Proxima Nova"/>
              <a:ea typeface="Proxima Nova"/>
              <a:cs typeface="Proxima Nova"/>
              <a:sym typeface="Proxima Nova"/>
            </a:endParaRPr>
          </a:p>
          <a:p>
            <a:pPr indent="-281482" lvl="0" marL="856800" rtl="0" algn="l">
              <a:lnSpc>
                <a:spcPct val="95000"/>
              </a:lnSpc>
              <a:spcBef>
                <a:spcPts val="0"/>
              </a:spcBef>
              <a:spcAft>
                <a:spcPts val="0"/>
              </a:spcAft>
              <a:buClr>
                <a:schemeClr val="dk2"/>
              </a:buClr>
              <a:buSzPts val="1754"/>
              <a:buFont typeface="Arial"/>
              <a:buChar char="•"/>
            </a:pPr>
            <a:r>
              <a:rPr lang="en-US" sz="1205">
                <a:solidFill>
                  <a:srgbClr val="000000"/>
                </a:solidFill>
              </a:rPr>
              <a:t>2025 Female Athlete Bursary - $500 for a member of HSC or MUFC that will be pursuing post-secondary education</a:t>
            </a:r>
            <a:endParaRPr sz="1205">
              <a:solidFill>
                <a:srgbClr val="000000"/>
              </a:solidFill>
            </a:endParaRPr>
          </a:p>
          <a:p>
            <a:pPr indent="0" lvl="0" marL="0" rtl="0" algn="l">
              <a:lnSpc>
                <a:spcPct val="95000"/>
              </a:lnSpc>
              <a:spcBef>
                <a:spcPts val="0"/>
              </a:spcBef>
              <a:spcAft>
                <a:spcPts val="0"/>
              </a:spcAft>
              <a:buSzPts val="1800"/>
              <a:buNone/>
            </a:pPr>
            <a:r>
              <a:t/>
            </a:r>
            <a:endParaRPr sz="1205">
              <a:solidFill>
                <a:srgbClr val="000000"/>
              </a:solidFill>
            </a:endParaRPr>
          </a:p>
          <a:p>
            <a:pPr indent="0" lvl="0" marL="0" rtl="0" algn="l">
              <a:lnSpc>
                <a:spcPct val="95000"/>
              </a:lnSpc>
              <a:spcBef>
                <a:spcPts val="0"/>
              </a:spcBef>
              <a:spcAft>
                <a:spcPts val="0"/>
              </a:spcAft>
              <a:buSzPts val="1800"/>
              <a:buNone/>
            </a:pPr>
            <a:r>
              <a:rPr b="1" lang="en-US" sz="1205">
                <a:solidFill>
                  <a:srgbClr val="000000"/>
                </a:solidFill>
              </a:rPr>
              <a:t>Assets</a:t>
            </a:r>
            <a:r>
              <a:rPr lang="en-US" sz="1205">
                <a:solidFill>
                  <a:srgbClr val="000000"/>
                </a:solidFill>
              </a:rPr>
              <a:t> are $294,571 for the 2025 FY and are comprised of cash and GIC accounts. </a:t>
            </a:r>
            <a:r>
              <a:rPr b="1" lang="en-US" sz="1205">
                <a:solidFill>
                  <a:srgbClr val="000000"/>
                </a:solidFill>
              </a:rPr>
              <a:t>Liabilities</a:t>
            </a:r>
            <a:r>
              <a:rPr lang="en-US" sz="1205">
                <a:solidFill>
                  <a:srgbClr val="000000"/>
                </a:solidFill>
              </a:rPr>
              <a:t> are $31,982 for the 2025 FY and are comprised of accounting accruals for referee payroll, audit fees, admin salary, and field rental. </a:t>
            </a:r>
            <a:r>
              <a:rPr b="1" lang="en-US" sz="1205">
                <a:solidFill>
                  <a:srgbClr val="000000"/>
                </a:solidFill>
              </a:rPr>
              <a:t>Net assets</a:t>
            </a:r>
            <a:r>
              <a:rPr lang="en-US" sz="1205">
                <a:solidFill>
                  <a:srgbClr val="000000"/>
                </a:solidFill>
              </a:rPr>
              <a:t> stand at $262,589.</a:t>
            </a:r>
            <a:endParaRPr sz="1205">
              <a:solidFill>
                <a:srgbClr val="000000"/>
              </a:solidFill>
            </a:endParaRPr>
          </a:p>
          <a:p>
            <a:pPr indent="0" lvl="0" marL="0" rtl="0" algn="l">
              <a:lnSpc>
                <a:spcPct val="115000"/>
              </a:lnSpc>
              <a:spcBef>
                <a:spcPts val="1000"/>
              </a:spcBef>
              <a:spcAft>
                <a:spcPts val="0"/>
              </a:spcAft>
              <a:buSzPts val="1800"/>
              <a:buNone/>
            </a:pPr>
            <a:r>
              <a:rPr lang="en-US" sz="1200">
                <a:solidFill>
                  <a:srgbClr val="000000"/>
                </a:solidFill>
              </a:rPr>
              <a:t>The Board is in the process of updating and expanding HSC’s sponsorship program so that we can keep registration fees as low as possible. </a:t>
            </a:r>
            <a:endParaRPr sz="120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6" name="Shape 216"/>
        <p:cNvGrpSpPr/>
        <p:nvPr/>
      </p:nvGrpSpPr>
      <p:grpSpPr>
        <a:xfrm>
          <a:off x="0" y="0"/>
          <a:ext cx="0" cy="0"/>
          <a:chOff x="0" y="0"/>
          <a:chExt cx="0" cy="0"/>
        </a:xfrm>
      </p:grpSpPr>
      <p:sp>
        <p:nvSpPr>
          <p:cNvPr id="217" name="Google Shape;217;p26"/>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9. Financial Audit; Auditor</a:t>
            </a:r>
            <a:endParaRPr sz="2400"/>
          </a:p>
        </p:txBody>
      </p:sp>
      <p:sp>
        <p:nvSpPr>
          <p:cNvPr id="218" name="Google Shape;218;p26"/>
          <p:cNvSpPr txBox="1"/>
          <p:nvPr>
            <p:ph idx="1" type="body"/>
          </p:nvPr>
        </p:nvSpPr>
        <p:spPr>
          <a:xfrm>
            <a:off x="311700" y="1204551"/>
            <a:ext cx="8520600" cy="3766200"/>
          </a:xfrm>
          <a:prstGeom prst="rect">
            <a:avLst/>
          </a:prstGeom>
          <a:noFill/>
          <a:ln>
            <a:noFill/>
          </a:ln>
        </p:spPr>
        <p:txBody>
          <a:bodyPr anchorCtr="0" anchor="t" bIns="91400" lIns="91400" spcFirstLastPara="1" rIns="91400" wrap="square" tIns="91400">
            <a:noAutofit/>
          </a:bodyPr>
          <a:lstStyle/>
          <a:p>
            <a:pPr indent="0" lvl="0" marL="0" rtl="0" algn="l">
              <a:lnSpc>
                <a:spcPct val="92000"/>
              </a:lnSpc>
              <a:spcBef>
                <a:spcPts val="0"/>
              </a:spcBef>
              <a:spcAft>
                <a:spcPts val="0"/>
              </a:spcAft>
              <a:buSzPts val="1200"/>
              <a:buNone/>
            </a:pPr>
            <a:r>
              <a:rPr lang="en-US" sz="1400">
                <a:solidFill>
                  <a:srgbClr val="000000"/>
                </a:solidFill>
                <a:latin typeface="Proxima Nova"/>
                <a:ea typeface="Proxima Nova"/>
                <a:cs typeface="Proxima Nova"/>
                <a:sym typeface="Proxima Nova"/>
              </a:rPr>
              <a:t>HSC has received our financial audit from BDO for the last fiscal year.  Copies of the financial</a:t>
            </a:r>
            <a:r>
              <a:rPr lang="en-US" sz="1400">
                <a:solidFill>
                  <a:srgbClr val="000000"/>
                </a:solidFill>
              </a:rPr>
              <a:t> statements</a:t>
            </a:r>
            <a:r>
              <a:rPr lang="en-US" sz="1400">
                <a:solidFill>
                  <a:srgbClr val="000000"/>
                </a:solidFill>
                <a:latin typeface="Proxima Nova"/>
                <a:ea typeface="Proxima Nova"/>
                <a:cs typeface="Proxima Nova"/>
                <a:sym typeface="Proxima Nova"/>
              </a:rPr>
              <a:t> are available on request.</a:t>
            </a:r>
            <a:endParaRPr sz="1400">
              <a:latin typeface="Proxima Nova"/>
              <a:ea typeface="Proxima Nova"/>
              <a:cs typeface="Proxima Nova"/>
              <a:sym typeface="Proxima Nova"/>
            </a:endParaRPr>
          </a:p>
          <a:p>
            <a:pPr indent="0" lvl="0" marL="0" rtl="0" algn="l">
              <a:lnSpc>
                <a:spcPct val="92000"/>
              </a:lnSpc>
              <a:spcBef>
                <a:spcPts val="1600"/>
              </a:spcBef>
              <a:spcAft>
                <a:spcPts val="0"/>
              </a:spcAft>
              <a:buSzPts val="1200"/>
              <a:buNone/>
            </a:pPr>
            <a:r>
              <a:rPr lang="en-US" sz="1400">
                <a:solidFill>
                  <a:srgbClr val="000000"/>
                </a:solidFill>
                <a:latin typeface="Proxima Nova"/>
                <a:ea typeface="Proxima Nova"/>
                <a:cs typeface="Proxima Nova"/>
                <a:sym typeface="Proxima Nova"/>
              </a:rPr>
              <a:t>The statement summary from BDO is as follows:</a:t>
            </a:r>
            <a:endParaRPr sz="1400">
              <a:latin typeface="Proxima Nova"/>
              <a:ea typeface="Proxima Nova"/>
              <a:cs typeface="Proxima Nova"/>
              <a:sym typeface="Proxima Nova"/>
            </a:endParaRPr>
          </a:p>
          <a:p>
            <a:pPr indent="457200" lvl="0" marL="0" rtl="0" algn="l">
              <a:lnSpc>
                <a:spcPct val="92000"/>
              </a:lnSpc>
              <a:spcBef>
                <a:spcPts val="1600"/>
              </a:spcBef>
              <a:spcAft>
                <a:spcPts val="0"/>
              </a:spcAft>
              <a:buSzPts val="1000"/>
              <a:buNone/>
            </a:pPr>
            <a:r>
              <a:rPr lang="en-US" sz="1400">
                <a:solidFill>
                  <a:srgbClr val="1C4587"/>
                </a:solidFill>
                <a:latin typeface="Proxima Nova"/>
                <a:ea typeface="Proxima Nova"/>
                <a:cs typeface="Proxima Nova"/>
                <a:sym typeface="Proxima Nova"/>
              </a:rPr>
              <a:t>We have audited the financial statements of Huntsville Soccer Club (the Club), which comprise the statement of financial position as at August 31, 202</a:t>
            </a:r>
            <a:r>
              <a:rPr lang="en-US" sz="1400">
                <a:solidFill>
                  <a:srgbClr val="1C4587"/>
                </a:solidFill>
              </a:rPr>
              <a:t>5</a:t>
            </a:r>
            <a:r>
              <a:rPr lang="en-US" sz="1400">
                <a:solidFill>
                  <a:srgbClr val="1C4587"/>
                </a:solidFill>
                <a:latin typeface="Proxima Nova"/>
                <a:ea typeface="Proxima Nova"/>
                <a:cs typeface="Proxima Nova"/>
                <a:sym typeface="Proxima Nova"/>
              </a:rPr>
              <a:t>, the statements of operations and net assets and cash flows for the year then ended, and notes to the financial statements, including a summary of significant account policies.</a:t>
            </a:r>
            <a:endParaRPr sz="1400">
              <a:latin typeface="Proxima Nova"/>
              <a:ea typeface="Proxima Nova"/>
              <a:cs typeface="Proxima Nova"/>
              <a:sym typeface="Proxima Nova"/>
            </a:endParaRPr>
          </a:p>
          <a:p>
            <a:pPr indent="457200" lvl="0" marL="0" rtl="0" algn="l">
              <a:lnSpc>
                <a:spcPct val="92000"/>
              </a:lnSpc>
              <a:spcBef>
                <a:spcPts val="1600"/>
              </a:spcBef>
              <a:spcAft>
                <a:spcPts val="0"/>
              </a:spcAft>
              <a:buSzPts val="1000"/>
              <a:buNone/>
            </a:pPr>
            <a:r>
              <a:rPr lang="en-US" sz="1400">
                <a:solidFill>
                  <a:srgbClr val="1C4587"/>
                </a:solidFill>
                <a:latin typeface="Proxima Nova"/>
                <a:ea typeface="Proxima Nova"/>
                <a:cs typeface="Proxima Nova"/>
                <a:sym typeface="Proxima Nova"/>
              </a:rPr>
              <a:t>In our opinion, the accompanying financial statements present fairly, in all material respects, the financial position of the Club as at August 31, 202</a:t>
            </a:r>
            <a:r>
              <a:rPr lang="en-US" sz="1400">
                <a:solidFill>
                  <a:srgbClr val="1C4587"/>
                </a:solidFill>
              </a:rPr>
              <a:t>5</a:t>
            </a:r>
            <a:r>
              <a:rPr lang="en-US" sz="1400">
                <a:solidFill>
                  <a:srgbClr val="1C4587"/>
                </a:solidFill>
                <a:latin typeface="Proxima Nova"/>
                <a:ea typeface="Proxima Nova"/>
                <a:cs typeface="Proxima Nova"/>
                <a:sym typeface="Proxima Nova"/>
              </a:rPr>
              <a:t>, and its results of operations and its cash flows for the year then ended in accordance with Canadian accounting standards for not-for-profit organizations.</a:t>
            </a:r>
            <a:endParaRPr sz="1400">
              <a:latin typeface="Proxima Nova"/>
              <a:ea typeface="Proxima Nova"/>
              <a:cs typeface="Proxima Nova"/>
              <a:sym typeface="Proxima Nova"/>
            </a:endParaRPr>
          </a:p>
          <a:p>
            <a:pPr indent="0" lvl="0" marL="0" rtl="0" algn="l">
              <a:lnSpc>
                <a:spcPct val="92000"/>
              </a:lnSpc>
              <a:spcBef>
                <a:spcPts val="1600"/>
              </a:spcBef>
              <a:spcAft>
                <a:spcPts val="0"/>
              </a:spcAft>
              <a:buSzPts val="1000"/>
              <a:buNone/>
            </a:pPr>
            <a:r>
              <a:rPr b="1" lang="en-US" sz="1400">
                <a:solidFill>
                  <a:srgbClr val="222222"/>
                </a:solidFill>
                <a:latin typeface="Proxima Nova"/>
                <a:ea typeface="Proxima Nova"/>
                <a:cs typeface="Proxima Nova"/>
                <a:sym typeface="Proxima Nova"/>
              </a:rPr>
              <a:t>APPOINTMENT OF AUDITOR</a:t>
            </a:r>
            <a:r>
              <a:rPr b="1" lang="en-US" sz="1400">
                <a:solidFill>
                  <a:srgbClr val="222222"/>
                </a:solidFill>
              </a:rPr>
              <a:t>: MOTION</a:t>
            </a:r>
            <a:endParaRPr sz="1400">
              <a:latin typeface="Proxima Nova"/>
              <a:ea typeface="Proxima Nova"/>
              <a:cs typeface="Proxima Nova"/>
              <a:sym typeface="Proxima Nova"/>
            </a:endParaRPr>
          </a:p>
        </p:txBody>
      </p:sp>
      <p:pic>
        <p:nvPicPr>
          <p:cNvPr descr="Google Shape;78;p4" id="219" name="Google Shape;219;p26"/>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3" name="Shape 223"/>
        <p:cNvGrpSpPr/>
        <p:nvPr/>
      </p:nvGrpSpPr>
      <p:grpSpPr>
        <a:xfrm>
          <a:off x="0" y="0"/>
          <a:ext cx="0" cy="0"/>
          <a:chOff x="0" y="0"/>
          <a:chExt cx="0" cy="0"/>
        </a:xfrm>
      </p:grpSpPr>
      <p:sp>
        <p:nvSpPr>
          <p:cNvPr id="224" name="Google Shape;224;g31a8e49d044_0_5"/>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10. 2025 Club Sponsors</a:t>
            </a:r>
            <a:endParaRPr sz="2400"/>
          </a:p>
        </p:txBody>
      </p:sp>
      <p:pic>
        <p:nvPicPr>
          <p:cNvPr id="225" name="Google Shape;225;g31a8e49d044_0_5"/>
          <p:cNvPicPr preferRelativeResize="0"/>
          <p:nvPr/>
        </p:nvPicPr>
        <p:blipFill rotWithShape="1">
          <a:blip r:embed="rId3">
            <a:alphaModFix/>
          </a:blip>
          <a:srcRect b="0" l="0" r="0" t="0"/>
          <a:stretch/>
        </p:blipFill>
        <p:spPr>
          <a:xfrm>
            <a:off x="5927625" y="1227124"/>
            <a:ext cx="2706575" cy="1105050"/>
          </a:xfrm>
          <a:prstGeom prst="rect">
            <a:avLst/>
          </a:prstGeom>
          <a:noFill/>
          <a:ln>
            <a:noFill/>
          </a:ln>
        </p:spPr>
      </p:pic>
      <p:pic>
        <p:nvPicPr>
          <p:cNvPr id="226" name="Google Shape;226;g31a8e49d044_0_5"/>
          <p:cNvPicPr preferRelativeResize="0"/>
          <p:nvPr/>
        </p:nvPicPr>
        <p:blipFill rotWithShape="1">
          <a:blip r:embed="rId4">
            <a:alphaModFix/>
          </a:blip>
          <a:srcRect b="0" l="0" r="0" t="0"/>
          <a:stretch/>
        </p:blipFill>
        <p:spPr>
          <a:xfrm>
            <a:off x="5004200" y="3224349"/>
            <a:ext cx="3951775" cy="1049776"/>
          </a:xfrm>
          <a:prstGeom prst="rect">
            <a:avLst/>
          </a:prstGeom>
          <a:noFill/>
          <a:ln>
            <a:noFill/>
          </a:ln>
        </p:spPr>
      </p:pic>
      <p:pic>
        <p:nvPicPr>
          <p:cNvPr id="227" name="Google Shape;227;g31a8e49d044_0_5"/>
          <p:cNvPicPr preferRelativeResize="0"/>
          <p:nvPr/>
        </p:nvPicPr>
        <p:blipFill rotWithShape="1">
          <a:blip r:embed="rId5">
            <a:alphaModFix/>
          </a:blip>
          <a:srcRect b="0" l="0" r="0" t="0"/>
          <a:stretch/>
        </p:blipFill>
        <p:spPr>
          <a:xfrm>
            <a:off x="135425" y="3032496"/>
            <a:ext cx="4410283" cy="1311679"/>
          </a:xfrm>
          <a:prstGeom prst="rect">
            <a:avLst/>
          </a:prstGeom>
          <a:noFill/>
          <a:ln>
            <a:noFill/>
          </a:ln>
        </p:spPr>
      </p:pic>
      <p:pic>
        <p:nvPicPr>
          <p:cNvPr id="228" name="Google Shape;228;g31a8e49d044_0_5"/>
          <p:cNvPicPr preferRelativeResize="0"/>
          <p:nvPr/>
        </p:nvPicPr>
        <p:blipFill rotWithShape="1">
          <a:blip r:embed="rId6">
            <a:alphaModFix/>
          </a:blip>
          <a:srcRect b="0" l="0" r="0" t="0"/>
          <a:stretch/>
        </p:blipFill>
        <p:spPr>
          <a:xfrm>
            <a:off x="946558" y="1167257"/>
            <a:ext cx="4057650" cy="1400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2" name="Shape 232"/>
        <p:cNvGrpSpPr/>
        <p:nvPr/>
      </p:nvGrpSpPr>
      <p:grpSpPr>
        <a:xfrm>
          <a:off x="0" y="0"/>
          <a:ext cx="0" cy="0"/>
          <a:chOff x="0" y="0"/>
          <a:chExt cx="0" cy="0"/>
        </a:xfrm>
      </p:grpSpPr>
      <p:sp>
        <p:nvSpPr>
          <p:cNvPr id="233" name="Google Shape;233;p28"/>
          <p:cNvSpPr txBox="1"/>
          <p:nvPr>
            <p:ph type="title"/>
          </p:nvPr>
        </p:nvSpPr>
        <p:spPr>
          <a:xfrm>
            <a:off x="311699" y="445025"/>
            <a:ext cx="90639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10. 2025 Adult and WL Sponsors </a:t>
            </a:r>
            <a:endParaRPr sz="2400"/>
          </a:p>
        </p:txBody>
      </p:sp>
      <p:pic>
        <p:nvPicPr>
          <p:cNvPr descr="Google Shape;271;g27d80c27c8c_1_16" id="234" name="Google Shape;234;p28"/>
          <p:cNvPicPr preferRelativeResize="0"/>
          <p:nvPr/>
        </p:nvPicPr>
        <p:blipFill rotWithShape="1">
          <a:blip r:embed="rId3">
            <a:alphaModFix/>
          </a:blip>
          <a:srcRect b="0" l="0" r="0" t="0"/>
          <a:stretch/>
        </p:blipFill>
        <p:spPr>
          <a:xfrm>
            <a:off x="710324" y="1170125"/>
            <a:ext cx="1419226" cy="1419226"/>
          </a:xfrm>
          <a:prstGeom prst="rect">
            <a:avLst/>
          </a:prstGeom>
          <a:noFill/>
          <a:ln>
            <a:noFill/>
          </a:ln>
        </p:spPr>
      </p:pic>
      <p:pic>
        <p:nvPicPr>
          <p:cNvPr descr="Google Shape;272;g27d80c27c8c_1_16" id="235" name="Google Shape;235;p28"/>
          <p:cNvPicPr preferRelativeResize="0"/>
          <p:nvPr/>
        </p:nvPicPr>
        <p:blipFill rotWithShape="1">
          <a:blip r:embed="rId4">
            <a:alphaModFix/>
          </a:blip>
          <a:srcRect b="0" l="0" r="0" t="0"/>
          <a:stretch/>
        </p:blipFill>
        <p:spPr>
          <a:xfrm>
            <a:off x="710325" y="3889200"/>
            <a:ext cx="2927650" cy="969707"/>
          </a:xfrm>
          <a:prstGeom prst="rect">
            <a:avLst/>
          </a:prstGeom>
          <a:noFill/>
          <a:ln>
            <a:noFill/>
          </a:ln>
        </p:spPr>
      </p:pic>
      <p:pic>
        <p:nvPicPr>
          <p:cNvPr descr="Google Shape;274;g27d80c27c8c_1_16" id="236" name="Google Shape;236;p28"/>
          <p:cNvPicPr preferRelativeResize="0"/>
          <p:nvPr/>
        </p:nvPicPr>
        <p:blipFill rotWithShape="1">
          <a:blip r:embed="rId5">
            <a:alphaModFix/>
          </a:blip>
          <a:srcRect b="0" l="0" r="0" t="0"/>
          <a:stretch/>
        </p:blipFill>
        <p:spPr>
          <a:xfrm>
            <a:off x="3594767" y="1093916"/>
            <a:ext cx="2350071" cy="572701"/>
          </a:xfrm>
          <a:prstGeom prst="rect">
            <a:avLst/>
          </a:prstGeom>
          <a:noFill/>
          <a:ln>
            <a:noFill/>
          </a:ln>
        </p:spPr>
      </p:pic>
      <p:pic>
        <p:nvPicPr>
          <p:cNvPr id="237" name="Google Shape;237;p28"/>
          <p:cNvPicPr preferRelativeResize="0"/>
          <p:nvPr/>
        </p:nvPicPr>
        <p:blipFill rotWithShape="1">
          <a:blip r:embed="rId6">
            <a:alphaModFix/>
          </a:blip>
          <a:srcRect b="0" l="0" r="0" t="0"/>
          <a:stretch/>
        </p:blipFill>
        <p:spPr>
          <a:xfrm>
            <a:off x="7078300" y="253450"/>
            <a:ext cx="1619902" cy="1619925"/>
          </a:xfrm>
          <a:prstGeom prst="rect">
            <a:avLst/>
          </a:prstGeom>
          <a:noFill/>
          <a:ln>
            <a:noFill/>
          </a:ln>
        </p:spPr>
      </p:pic>
      <p:pic>
        <p:nvPicPr>
          <p:cNvPr id="238" name="Google Shape;238;p28"/>
          <p:cNvPicPr preferRelativeResize="0"/>
          <p:nvPr/>
        </p:nvPicPr>
        <p:blipFill rotWithShape="1">
          <a:blip r:embed="rId7">
            <a:alphaModFix/>
          </a:blip>
          <a:srcRect b="0" l="0" r="0" t="0"/>
          <a:stretch/>
        </p:blipFill>
        <p:spPr>
          <a:xfrm>
            <a:off x="2558662" y="1742825"/>
            <a:ext cx="1890425" cy="1914668"/>
          </a:xfrm>
          <a:prstGeom prst="rect">
            <a:avLst/>
          </a:prstGeom>
          <a:noFill/>
          <a:ln>
            <a:noFill/>
          </a:ln>
        </p:spPr>
      </p:pic>
      <p:pic>
        <p:nvPicPr>
          <p:cNvPr id="239" name="Google Shape;239;p28" title="download.png"/>
          <p:cNvPicPr preferRelativeResize="0"/>
          <p:nvPr/>
        </p:nvPicPr>
        <p:blipFill rotWithShape="1">
          <a:blip r:embed="rId8">
            <a:alphaModFix/>
          </a:blip>
          <a:srcRect b="0" l="0" r="0" t="0"/>
          <a:stretch/>
        </p:blipFill>
        <p:spPr>
          <a:xfrm>
            <a:off x="5369165" y="2117900"/>
            <a:ext cx="1619900" cy="1619900"/>
          </a:xfrm>
          <a:prstGeom prst="rect">
            <a:avLst/>
          </a:prstGeom>
          <a:noFill/>
          <a:ln>
            <a:noFill/>
          </a:ln>
        </p:spPr>
      </p:pic>
      <p:sp>
        <p:nvSpPr>
          <p:cNvPr id="240" name="Google Shape;240;p28"/>
          <p:cNvSpPr txBox="1"/>
          <p:nvPr/>
        </p:nvSpPr>
        <p:spPr>
          <a:xfrm>
            <a:off x="4449075" y="4189075"/>
            <a:ext cx="45537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rgbClr val="000000"/>
                </a:solidFill>
                <a:latin typeface="Alfa Slab One"/>
                <a:ea typeface="Alfa Slab One"/>
                <a:cs typeface="Alfa Slab One"/>
                <a:sym typeface="Alfa Slab One"/>
              </a:rPr>
              <a:t>David and Donna Buckley</a:t>
            </a:r>
            <a:endParaRPr b="0" i="0" sz="2900" u="none" cap="none" strike="noStrike">
              <a:solidFill>
                <a:srgbClr val="666666"/>
              </a:solidFill>
              <a:latin typeface="Alfa Slab One"/>
              <a:ea typeface="Alfa Slab One"/>
              <a:cs typeface="Alfa Slab One"/>
              <a:sym typeface="Alfa Slab On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4" name="Shape 244"/>
        <p:cNvGrpSpPr/>
        <p:nvPr/>
      </p:nvGrpSpPr>
      <p:grpSpPr>
        <a:xfrm>
          <a:off x="0" y="0"/>
          <a:ext cx="0" cy="0"/>
          <a:chOff x="0" y="0"/>
          <a:chExt cx="0" cy="0"/>
        </a:xfrm>
      </p:grpSpPr>
      <p:sp>
        <p:nvSpPr>
          <p:cNvPr id="245" name="Google Shape;245;p30"/>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11. Tonight’s Elections</a:t>
            </a:r>
            <a:endParaRPr sz="2400"/>
          </a:p>
        </p:txBody>
      </p:sp>
      <p:sp>
        <p:nvSpPr>
          <p:cNvPr id="246" name="Google Shape;246;p30"/>
          <p:cNvSpPr txBox="1"/>
          <p:nvPr>
            <p:ph idx="1" type="body"/>
          </p:nvPr>
        </p:nvSpPr>
        <p:spPr>
          <a:xfrm>
            <a:off x="588461" y="1167050"/>
            <a:ext cx="8102700" cy="605700"/>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1800"/>
              <a:buNone/>
            </a:pPr>
            <a:r>
              <a:rPr lang="en-US" sz="1600">
                <a:solidFill>
                  <a:srgbClr val="000000"/>
                </a:solidFill>
                <a:latin typeface="Proxima Nova"/>
                <a:ea typeface="Proxima Nova"/>
                <a:cs typeface="Proxima Nova"/>
                <a:sym typeface="Proxima Nova"/>
              </a:rPr>
              <a:t>The following positions are up for election:</a:t>
            </a:r>
            <a:endParaRPr sz="1600">
              <a:latin typeface="Proxima Nova"/>
              <a:ea typeface="Proxima Nova"/>
              <a:cs typeface="Proxima Nova"/>
              <a:sym typeface="Proxima Nova"/>
            </a:endParaRPr>
          </a:p>
          <a:p>
            <a:pPr indent="0" lvl="0" marL="0" rtl="0" algn="l">
              <a:lnSpc>
                <a:spcPct val="90000"/>
              </a:lnSpc>
              <a:spcBef>
                <a:spcPts val="0"/>
              </a:spcBef>
              <a:spcAft>
                <a:spcPts val="0"/>
              </a:spcAft>
              <a:buSzPts val="1200"/>
              <a:buNone/>
            </a:pPr>
            <a:r>
              <a:rPr lang="en-US" sz="1600">
                <a:solidFill>
                  <a:srgbClr val="000000"/>
                </a:solidFill>
                <a:latin typeface="Proxima Nova"/>
                <a:ea typeface="Proxima Nova"/>
                <a:cs typeface="Proxima Nova"/>
                <a:sym typeface="Proxima Nova"/>
              </a:rPr>
              <a:t>*Nominations can be made from the floor for a position where there is no one nominated</a:t>
            </a:r>
            <a:endParaRPr sz="1600">
              <a:latin typeface="Proxima Nova"/>
              <a:ea typeface="Proxima Nova"/>
              <a:cs typeface="Proxima Nova"/>
              <a:sym typeface="Proxima Nova"/>
            </a:endParaRPr>
          </a:p>
        </p:txBody>
      </p:sp>
      <p:graphicFrame>
        <p:nvGraphicFramePr>
          <p:cNvPr id="247" name="Google Shape;247;p30"/>
          <p:cNvGraphicFramePr/>
          <p:nvPr/>
        </p:nvGraphicFramePr>
        <p:xfrm>
          <a:off x="588473" y="1921925"/>
          <a:ext cx="3000000" cy="3000000"/>
        </p:xfrm>
        <a:graphic>
          <a:graphicData uri="http://schemas.openxmlformats.org/drawingml/2006/table">
            <a:tbl>
              <a:tblPr>
                <a:noFill/>
                <a:tableStyleId>{E2B8BC25-C5AE-489C-85E9-6F55BC1EC995}</a:tableStyleId>
              </a:tblPr>
              <a:tblGrid>
                <a:gridCol w="4051325"/>
                <a:gridCol w="4051350"/>
              </a:tblGrid>
              <a:tr h="461025">
                <a:tc>
                  <a:txBody>
                    <a:bodyPr/>
                    <a:lstStyle/>
                    <a:p>
                      <a:pPr indent="0" lvl="0" marL="0" marR="0" rtl="0" algn="ctr">
                        <a:lnSpc>
                          <a:spcPct val="100000"/>
                        </a:lnSpc>
                        <a:spcBef>
                          <a:spcPts val="0"/>
                        </a:spcBef>
                        <a:spcAft>
                          <a:spcPts val="0"/>
                        </a:spcAft>
                        <a:buClr>
                          <a:srgbClr val="FFFFFF"/>
                        </a:buClr>
                        <a:buSzPts val="1000"/>
                        <a:buFont typeface="Arial"/>
                        <a:buNone/>
                      </a:pPr>
                      <a:r>
                        <a:rPr b="1" lang="en-US" sz="1400" u="none" cap="none" strike="noStrike">
                          <a:solidFill>
                            <a:srgbClr val="292929"/>
                          </a:solidFill>
                          <a:latin typeface="Proxima Nova"/>
                          <a:ea typeface="Proxima Nova"/>
                          <a:cs typeface="Proxima Nova"/>
                          <a:sym typeface="Proxima Nova"/>
                        </a:rPr>
                        <a:t>POSITION</a:t>
                      </a:r>
                      <a:endParaRPr sz="1400" u="none" cap="none" strike="noStrike">
                        <a:solidFill>
                          <a:srgbClr val="292929"/>
                        </a:solidFill>
                        <a:latin typeface="Proxima Nova"/>
                        <a:ea typeface="Proxima Nova"/>
                        <a:cs typeface="Proxima Nova"/>
                        <a:sym typeface="Proxima Nova"/>
                      </a:endParaRPr>
                    </a:p>
                  </a:txBody>
                  <a:tcPr marT="91425" marB="91425" marR="91425" marL="91425" anchor="ctr">
                    <a:solidFill>
                      <a:srgbClr val="FDDB6A"/>
                    </a:solidFill>
                  </a:tcPr>
                </a:tc>
                <a:tc>
                  <a:txBody>
                    <a:bodyPr/>
                    <a:lstStyle/>
                    <a:p>
                      <a:pPr indent="0" lvl="0" marL="0" marR="0" rtl="0" algn="ctr">
                        <a:lnSpc>
                          <a:spcPct val="100000"/>
                        </a:lnSpc>
                        <a:spcBef>
                          <a:spcPts val="0"/>
                        </a:spcBef>
                        <a:spcAft>
                          <a:spcPts val="0"/>
                        </a:spcAft>
                        <a:buClr>
                          <a:srgbClr val="FFFFFF"/>
                        </a:buClr>
                        <a:buSzPts val="1000"/>
                        <a:buFont typeface="Arial"/>
                        <a:buNone/>
                      </a:pPr>
                      <a:r>
                        <a:rPr b="1" lang="en-US" sz="1400" u="none" cap="none" strike="noStrike">
                          <a:solidFill>
                            <a:srgbClr val="292929"/>
                          </a:solidFill>
                          <a:latin typeface="Proxima Nova"/>
                          <a:ea typeface="Proxima Nova"/>
                          <a:cs typeface="Proxima Nova"/>
                          <a:sym typeface="Proxima Nova"/>
                        </a:rPr>
                        <a:t>NOMINATED</a:t>
                      </a:r>
                      <a:endParaRPr sz="1400" u="none" cap="none" strike="noStrike">
                        <a:solidFill>
                          <a:srgbClr val="292929"/>
                        </a:solidFill>
                        <a:latin typeface="Proxima Nova"/>
                        <a:ea typeface="Proxima Nova"/>
                        <a:cs typeface="Proxima Nova"/>
                        <a:sym typeface="Proxima Nova"/>
                      </a:endParaRPr>
                    </a:p>
                  </a:txBody>
                  <a:tcPr marT="91425" marB="91425" marR="91425" marL="91425" anchor="ctr">
                    <a:lnB cap="flat" cmpd="sng" w="9525">
                      <a:solidFill>
                        <a:schemeClr val="dk1"/>
                      </a:solidFill>
                      <a:prstDash val="solid"/>
                      <a:round/>
                      <a:headEnd len="sm" w="sm" type="none"/>
                      <a:tailEnd len="sm" w="sm" type="none"/>
                    </a:lnB>
                    <a:solidFill>
                      <a:srgbClr val="FDDB6A"/>
                    </a:solidFill>
                  </a:tcPr>
                </a:tc>
              </a:tr>
              <a:tr h="46102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Vice President</a:t>
                      </a:r>
                      <a:endParaRPr sz="1400" u="none" cap="none" strike="noStrike"/>
                    </a:p>
                  </a:txBody>
                  <a:tcPr marT="91425" marB="91425" marR="91425" marL="91425" anchor="ctr">
                    <a:lnR cap="flat" cmpd="sng" w="9525">
                      <a:solidFill>
                        <a:schemeClr val="dk1"/>
                      </a:solidFill>
                      <a:prstDash val="solid"/>
                      <a:round/>
                      <a:headEnd len="sm" w="sm" type="none"/>
                      <a:tailEnd len="sm" w="sm" type="none"/>
                    </a:lnR>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9DAF8"/>
                    </a:solidFill>
                  </a:tcPr>
                </a:tc>
              </a:tr>
              <a:tr h="461025">
                <a:tc>
                  <a:txBody>
                    <a:bodyPr/>
                    <a:lstStyle/>
                    <a:p>
                      <a:pPr indent="0" lvl="0" marL="0" marR="0" rtl="0" algn="ctr">
                        <a:lnSpc>
                          <a:spcPct val="100000"/>
                        </a:lnSpc>
                        <a:spcBef>
                          <a:spcPts val="0"/>
                        </a:spcBef>
                        <a:spcAft>
                          <a:spcPts val="0"/>
                        </a:spcAft>
                        <a:buClr>
                          <a:srgbClr val="151515"/>
                        </a:buClr>
                        <a:buSzPts val="1400"/>
                        <a:buFont typeface="Arial"/>
                        <a:buNone/>
                      </a:pPr>
                      <a:r>
                        <a:rPr lang="en-US" sz="1400" u="none" cap="none" strike="noStrike">
                          <a:solidFill>
                            <a:srgbClr val="151515"/>
                          </a:solidFill>
                        </a:rPr>
                        <a:t>Equipment Manager / At Large</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E599"/>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t>Hadyn Kirby</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E599"/>
                    </a:solidFill>
                  </a:tcPr>
                </a:tc>
              </a:tr>
              <a:tr h="461025">
                <a:tc>
                  <a:txBody>
                    <a:bodyPr/>
                    <a:lstStyle/>
                    <a:p>
                      <a:pPr indent="0" lvl="0" marL="0" marR="0" rtl="0" algn="ctr">
                        <a:lnSpc>
                          <a:spcPct val="100000"/>
                        </a:lnSpc>
                        <a:spcBef>
                          <a:spcPts val="0"/>
                        </a:spcBef>
                        <a:spcAft>
                          <a:spcPts val="0"/>
                        </a:spcAft>
                        <a:buClr>
                          <a:srgbClr val="151515"/>
                        </a:buClr>
                        <a:buSzPts val="1400"/>
                        <a:buFont typeface="Arial"/>
                        <a:buNone/>
                      </a:pPr>
                      <a:r>
                        <a:rPr lang="en-US" sz="1400" u="none" cap="none" strike="noStrike"/>
                        <a:t>Adult Coordinator</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t>Dave Caplan</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9DAF8"/>
                    </a:solidFill>
                  </a:tcPr>
                </a:tc>
              </a:tr>
            </a:tbl>
          </a:graphicData>
        </a:graphic>
      </p:graphicFrame>
      <p:pic>
        <p:nvPicPr>
          <p:cNvPr descr="Google Shape;78;p4" id="248" name="Google Shape;248;p30"/>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
        <p:nvSpPr>
          <p:cNvPr id="249" name="Google Shape;249;p30"/>
          <p:cNvSpPr txBox="1"/>
          <p:nvPr/>
        </p:nvSpPr>
        <p:spPr>
          <a:xfrm>
            <a:off x="4191000" y="4333634"/>
            <a:ext cx="4572000" cy="480300"/>
          </a:xfrm>
          <a:prstGeom prst="rect">
            <a:avLst/>
          </a:prstGeom>
          <a:noFill/>
          <a:ln>
            <a:noFill/>
          </a:ln>
        </p:spPr>
        <p:txBody>
          <a:bodyPr anchorCtr="0" anchor="t" bIns="45700" lIns="91425" spcFirstLastPara="1" rIns="91425" wrap="square" tIns="45700">
            <a:spAutoFit/>
          </a:bodyPr>
          <a:lstStyle/>
          <a:p>
            <a:pPr indent="0" lvl="0" marL="0" marR="0" rtl="0" algn="r">
              <a:lnSpc>
                <a:spcPct val="90000"/>
              </a:lnSpc>
              <a:spcBef>
                <a:spcPts val="0"/>
              </a:spcBef>
              <a:spcAft>
                <a:spcPts val="0"/>
              </a:spcAft>
              <a:buClr>
                <a:srgbClr val="000000"/>
              </a:buClr>
              <a:buSzPts val="8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0"/>
              </a:spcBef>
              <a:spcAft>
                <a:spcPts val="0"/>
              </a:spcAft>
              <a:buClr>
                <a:srgbClr val="000000"/>
              </a:buClr>
              <a:buSzPts val="800"/>
              <a:buFont typeface="Arial"/>
              <a:buNone/>
            </a:pPr>
            <a:r>
              <a:rPr b="0" i="0" lang="en-US" sz="1400" u="none" cap="none" strike="noStrike">
                <a:solidFill>
                  <a:srgbClr val="000000"/>
                </a:solidFill>
                <a:latin typeface="Arial"/>
                <a:ea typeface="Arial"/>
                <a:cs typeface="Arial"/>
                <a:sym typeface="Arial"/>
              </a:rPr>
              <a:t>**Acclaimed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3" name="Shape 253"/>
        <p:cNvGrpSpPr/>
        <p:nvPr/>
      </p:nvGrpSpPr>
      <p:grpSpPr>
        <a:xfrm>
          <a:off x="0" y="0"/>
          <a:ext cx="0" cy="0"/>
          <a:chOff x="0" y="0"/>
          <a:chExt cx="0" cy="0"/>
        </a:xfrm>
      </p:grpSpPr>
      <p:sp>
        <p:nvSpPr>
          <p:cNvPr id="254" name="Google Shape;254;p29"/>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11. Support Positions</a:t>
            </a:r>
            <a:endParaRPr sz="2400"/>
          </a:p>
        </p:txBody>
      </p:sp>
      <p:sp>
        <p:nvSpPr>
          <p:cNvPr id="255" name="Google Shape;255;p29"/>
          <p:cNvSpPr txBox="1"/>
          <p:nvPr>
            <p:ph idx="1" type="body"/>
          </p:nvPr>
        </p:nvSpPr>
        <p:spPr>
          <a:xfrm>
            <a:off x="588474" y="1255525"/>
            <a:ext cx="8102701" cy="458976"/>
          </a:xfrm>
          <a:prstGeom prst="rect">
            <a:avLst/>
          </a:prstGeom>
          <a:noFill/>
          <a:ln>
            <a:noFill/>
          </a:ln>
        </p:spPr>
        <p:txBody>
          <a:bodyPr anchorCtr="0" anchor="t" bIns="91400" lIns="91400" spcFirstLastPara="1" rIns="91400" wrap="square" tIns="91400">
            <a:normAutofit fontScale="77500"/>
          </a:bodyPr>
          <a:lstStyle/>
          <a:p>
            <a:pPr indent="0" lvl="0" marL="0" rtl="0" algn="l">
              <a:lnSpc>
                <a:spcPct val="90000"/>
              </a:lnSpc>
              <a:spcBef>
                <a:spcPts val="0"/>
              </a:spcBef>
              <a:spcAft>
                <a:spcPts val="0"/>
              </a:spcAft>
              <a:buSzPct val="112500"/>
              <a:buNone/>
            </a:pPr>
            <a:r>
              <a:rPr lang="en-US" sz="1600">
                <a:solidFill>
                  <a:srgbClr val="000000"/>
                </a:solidFill>
                <a:latin typeface="Proxima Nova"/>
                <a:ea typeface="Proxima Nova"/>
                <a:cs typeface="Proxima Nova"/>
                <a:sym typeface="Proxima Nova"/>
              </a:rPr>
              <a:t>To assist the Executive, the following positions have been created - </a:t>
            </a:r>
            <a:r>
              <a:rPr lang="en-US" sz="1600">
                <a:solidFill>
                  <a:srgbClr val="000000"/>
                </a:solidFill>
              </a:rPr>
              <a:t>please spread the word about these vacancies:</a:t>
            </a:r>
            <a:endParaRPr sz="1600">
              <a:solidFill>
                <a:srgbClr val="000000"/>
              </a:solidFill>
              <a:latin typeface="Proxima Nova"/>
              <a:ea typeface="Proxima Nova"/>
              <a:cs typeface="Proxima Nova"/>
              <a:sym typeface="Proxima Nova"/>
            </a:endParaRPr>
          </a:p>
        </p:txBody>
      </p:sp>
      <p:graphicFrame>
        <p:nvGraphicFramePr>
          <p:cNvPr id="256" name="Google Shape;256;p29"/>
          <p:cNvGraphicFramePr/>
          <p:nvPr/>
        </p:nvGraphicFramePr>
        <p:xfrm>
          <a:off x="588475" y="1797999"/>
          <a:ext cx="3000000" cy="3000000"/>
        </p:xfrm>
        <a:graphic>
          <a:graphicData uri="http://schemas.openxmlformats.org/drawingml/2006/table">
            <a:tbl>
              <a:tblPr>
                <a:noFill/>
                <a:tableStyleId>{E2B8BC25-C5AE-489C-85E9-6F55BC1EC995}</a:tableStyleId>
              </a:tblPr>
              <a:tblGrid>
                <a:gridCol w="4051350"/>
                <a:gridCol w="4051350"/>
              </a:tblGrid>
              <a:tr h="532575">
                <a:tc>
                  <a:txBody>
                    <a:bodyPr/>
                    <a:lstStyle/>
                    <a:p>
                      <a:pPr indent="0" lvl="0" marL="0" marR="0" rtl="0" algn="ctr">
                        <a:lnSpc>
                          <a:spcPct val="100000"/>
                        </a:lnSpc>
                        <a:spcBef>
                          <a:spcPts val="0"/>
                        </a:spcBef>
                        <a:spcAft>
                          <a:spcPts val="0"/>
                        </a:spcAft>
                        <a:buClr>
                          <a:srgbClr val="FFFFFF"/>
                        </a:buClr>
                        <a:buSzPts val="1000"/>
                        <a:buFont typeface="Arial"/>
                        <a:buNone/>
                      </a:pPr>
                      <a:r>
                        <a:rPr b="1" lang="en-US" sz="1400" u="none" cap="none" strike="noStrike">
                          <a:solidFill>
                            <a:srgbClr val="292929"/>
                          </a:solidFill>
                          <a:latin typeface="Proxima Nova"/>
                          <a:ea typeface="Proxima Nova"/>
                          <a:cs typeface="Proxima Nova"/>
                          <a:sym typeface="Proxima Nova"/>
                        </a:rPr>
                        <a:t>POSITION</a:t>
                      </a:r>
                      <a:endParaRPr sz="1400" u="none" cap="none" strike="noStrike">
                        <a:solidFill>
                          <a:srgbClr val="292929"/>
                        </a:solidFill>
                        <a:latin typeface="Proxima Nova"/>
                        <a:ea typeface="Proxima Nova"/>
                        <a:cs typeface="Proxima Nova"/>
                        <a:sym typeface="Proxima Nova"/>
                      </a:endParaRPr>
                    </a:p>
                  </a:txBody>
                  <a:tcPr marT="91425" marB="91425" marR="91425" marL="91425" anchor="ctr">
                    <a:solidFill>
                      <a:srgbClr val="FDDB6A"/>
                    </a:solidFill>
                  </a:tcPr>
                </a:tc>
                <a:tc>
                  <a:txBody>
                    <a:bodyPr/>
                    <a:lstStyle/>
                    <a:p>
                      <a:pPr indent="0" lvl="0" marL="0" marR="0" rtl="0" algn="ctr">
                        <a:lnSpc>
                          <a:spcPct val="100000"/>
                        </a:lnSpc>
                        <a:spcBef>
                          <a:spcPts val="0"/>
                        </a:spcBef>
                        <a:spcAft>
                          <a:spcPts val="0"/>
                        </a:spcAft>
                        <a:buClr>
                          <a:srgbClr val="FFFFFF"/>
                        </a:buClr>
                        <a:buSzPts val="1000"/>
                        <a:buFont typeface="Arial"/>
                        <a:buNone/>
                      </a:pPr>
                      <a:r>
                        <a:rPr b="1" lang="en-US" sz="1400" u="none" cap="none" strike="noStrike">
                          <a:solidFill>
                            <a:srgbClr val="292929"/>
                          </a:solidFill>
                          <a:latin typeface="Proxima Nova"/>
                          <a:ea typeface="Proxima Nova"/>
                          <a:cs typeface="Proxima Nova"/>
                          <a:sym typeface="Proxima Nova"/>
                        </a:rPr>
                        <a:t>VOLUNTEER</a:t>
                      </a:r>
                      <a:endParaRPr sz="1400" u="none" cap="none" strike="noStrike">
                        <a:solidFill>
                          <a:srgbClr val="292929"/>
                        </a:solidFill>
                        <a:latin typeface="Proxima Nova"/>
                        <a:ea typeface="Proxima Nova"/>
                        <a:cs typeface="Proxima Nova"/>
                        <a:sym typeface="Proxima Nova"/>
                      </a:endParaRPr>
                    </a:p>
                  </a:txBody>
                  <a:tcPr marT="91425" marB="91425" marR="91425" marL="91425" anchor="ctr">
                    <a:solidFill>
                      <a:srgbClr val="FDDB6A"/>
                    </a:solidFill>
                  </a:tcPr>
                </a:tc>
              </a:tr>
              <a:tr h="532575">
                <a:tc>
                  <a:txBody>
                    <a:bodyPr/>
                    <a:lstStyle/>
                    <a:p>
                      <a:pPr indent="0" lvl="0" marL="0" marR="0" rtl="0" algn="ctr">
                        <a:lnSpc>
                          <a:spcPct val="100000"/>
                        </a:lnSpc>
                        <a:spcBef>
                          <a:spcPts val="0"/>
                        </a:spcBef>
                        <a:spcAft>
                          <a:spcPts val="0"/>
                        </a:spcAft>
                        <a:buClr>
                          <a:schemeClr val="lt1"/>
                        </a:buClr>
                        <a:buSzPts val="1300"/>
                        <a:buFont typeface="Arial"/>
                        <a:buNone/>
                      </a:pPr>
                      <a:r>
                        <a:rPr lang="en-US" sz="1400" u="none" cap="none" strike="noStrike">
                          <a:solidFill>
                            <a:srgbClr val="FFFFFF"/>
                          </a:solidFill>
                          <a:latin typeface="Proxima Nova"/>
                          <a:ea typeface="Proxima Nova"/>
                          <a:cs typeface="Proxima Nova"/>
                          <a:sym typeface="Proxima Nova"/>
                        </a:rPr>
                        <a:t>Assistant Treasurer</a:t>
                      </a:r>
                      <a:endParaRPr sz="1400" u="none" cap="none" strike="noStrike">
                        <a:solidFill>
                          <a:srgbClr val="FFFFFF"/>
                        </a:solidFill>
                        <a:latin typeface="Proxima Nova"/>
                        <a:ea typeface="Proxima Nova"/>
                        <a:cs typeface="Proxima Nova"/>
                        <a:sym typeface="Proxima Nova"/>
                      </a:endParaRPr>
                    </a:p>
                  </a:txBody>
                  <a:tcPr marT="91425" marB="91425" marR="91425" marL="91425" anchor="ctr">
                    <a:solidFill>
                      <a:srgbClr val="4285F4"/>
                    </a:solidFill>
                  </a:tcPr>
                </a:tc>
                <a:tc>
                  <a:txBody>
                    <a:bodyPr/>
                    <a:lstStyle/>
                    <a:p>
                      <a:pPr indent="0" lvl="0" marL="0" marR="0" rtl="0" algn="ctr">
                        <a:lnSpc>
                          <a:spcPct val="100000"/>
                        </a:lnSpc>
                        <a:spcBef>
                          <a:spcPts val="0"/>
                        </a:spcBef>
                        <a:spcAft>
                          <a:spcPts val="0"/>
                        </a:spcAft>
                        <a:buClr>
                          <a:schemeClr val="lt1"/>
                        </a:buClr>
                        <a:buSzPts val="1300"/>
                        <a:buFont typeface="Arial"/>
                        <a:buNone/>
                      </a:pPr>
                      <a:r>
                        <a:rPr lang="en-US" sz="1400" u="none" cap="none" strike="noStrike">
                          <a:solidFill>
                            <a:srgbClr val="FFFFFF"/>
                          </a:solidFill>
                        </a:rPr>
                        <a:t>Vacant</a:t>
                      </a:r>
                      <a:endParaRPr sz="1400" u="none" cap="none" strike="noStrike">
                        <a:solidFill>
                          <a:srgbClr val="FFFFFF"/>
                        </a:solidFill>
                      </a:endParaRPr>
                    </a:p>
                  </a:txBody>
                  <a:tcPr marT="91425" marB="91425" marR="91425" marL="91425" anchor="ctr">
                    <a:solidFill>
                      <a:srgbClr val="4285F4"/>
                    </a:solidFill>
                  </a:tcPr>
                </a:tc>
              </a:tr>
              <a:tr h="532575">
                <a:tc>
                  <a:txBody>
                    <a:bodyPr/>
                    <a:lstStyle/>
                    <a:p>
                      <a:pPr indent="0" lvl="0" marL="0" marR="0" rtl="0" algn="ctr">
                        <a:lnSpc>
                          <a:spcPct val="100000"/>
                        </a:lnSpc>
                        <a:spcBef>
                          <a:spcPts val="0"/>
                        </a:spcBef>
                        <a:spcAft>
                          <a:spcPts val="0"/>
                        </a:spcAft>
                        <a:buClr>
                          <a:schemeClr val="lt1"/>
                        </a:buClr>
                        <a:buSzPts val="1300"/>
                        <a:buFont typeface="Arial"/>
                        <a:buNone/>
                      </a:pPr>
                      <a:r>
                        <a:rPr lang="en-US" sz="1400" u="none" cap="none" strike="noStrike">
                          <a:latin typeface="Proxima Nova"/>
                          <a:ea typeface="Proxima Nova"/>
                          <a:cs typeface="Proxima Nova"/>
                          <a:sym typeface="Proxima Nova"/>
                        </a:rPr>
                        <a:t>Sponsorship Manager</a:t>
                      </a:r>
                      <a:endParaRPr sz="1400" u="none" cap="none" strike="noStrike">
                        <a:latin typeface="Proxima Nova"/>
                        <a:ea typeface="Proxima Nova"/>
                        <a:cs typeface="Proxima Nova"/>
                        <a:sym typeface="Proxima Nova"/>
                      </a:endParaRPr>
                    </a:p>
                  </a:txBody>
                  <a:tcPr marT="91425" marB="91425" marR="91425" marL="91425" anchor="ctr">
                    <a:solidFill>
                      <a:srgbClr val="C9DAF8"/>
                    </a:solidFill>
                  </a:tcPr>
                </a:tc>
                <a:tc>
                  <a:txBody>
                    <a:bodyPr/>
                    <a:lstStyle/>
                    <a:p>
                      <a:pPr indent="0" lvl="0" marL="0" marR="0" rtl="0" algn="ctr">
                        <a:lnSpc>
                          <a:spcPct val="100000"/>
                        </a:lnSpc>
                        <a:spcBef>
                          <a:spcPts val="0"/>
                        </a:spcBef>
                        <a:spcAft>
                          <a:spcPts val="0"/>
                        </a:spcAft>
                        <a:buClr>
                          <a:schemeClr val="lt1"/>
                        </a:buClr>
                        <a:buSzPts val="1300"/>
                        <a:buFont typeface="Arial"/>
                        <a:buNone/>
                      </a:pPr>
                      <a:r>
                        <a:rPr lang="en-US" sz="1400" u="none" cap="none" strike="noStrike">
                          <a:latin typeface="Proxima Nova"/>
                          <a:ea typeface="Proxima Nova"/>
                          <a:cs typeface="Proxima Nova"/>
                          <a:sym typeface="Proxima Nova"/>
                        </a:rPr>
                        <a:t>Vacant</a:t>
                      </a:r>
                      <a:endParaRPr sz="1400" u="none" cap="none" strike="noStrike">
                        <a:latin typeface="Proxima Nova"/>
                        <a:ea typeface="Proxima Nova"/>
                        <a:cs typeface="Proxima Nova"/>
                        <a:sym typeface="Proxima Nova"/>
                      </a:endParaRPr>
                    </a:p>
                  </a:txBody>
                  <a:tcPr marT="91425" marB="91425" marR="91425" marL="91425" anchor="ctr">
                    <a:solidFill>
                      <a:srgbClr val="C9DAF8"/>
                    </a:solidFill>
                  </a:tcPr>
                </a:tc>
              </a:tr>
              <a:tr h="532575">
                <a:tc>
                  <a:txBody>
                    <a:bodyPr/>
                    <a:lstStyle/>
                    <a:p>
                      <a:pPr indent="0" lvl="0" marL="0" marR="0" rtl="0" algn="ctr">
                        <a:lnSpc>
                          <a:spcPct val="100000"/>
                        </a:lnSpc>
                        <a:spcBef>
                          <a:spcPts val="0"/>
                        </a:spcBef>
                        <a:spcAft>
                          <a:spcPts val="0"/>
                        </a:spcAft>
                        <a:buClr>
                          <a:schemeClr val="lt1"/>
                        </a:buClr>
                        <a:buSzPts val="1300"/>
                        <a:buFont typeface="Arial"/>
                        <a:buNone/>
                      </a:pPr>
                      <a:r>
                        <a:rPr lang="en-US" sz="1400" u="none" cap="none" strike="noStrike">
                          <a:solidFill>
                            <a:srgbClr val="FFFFFF"/>
                          </a:solidFill>
                          <a:latin typeface="Proxima Nova"/>
                          <a:ea typeface="Proxima Nova"/>
                          <a:cs typeface="Proxima Nova"/>
                          <a:sym typeface="Proxima Nova"/>
                        </a:rPr>
                        <a:t>Assistant Minor Soccer</a:t>
                      </a:r>
                      <a:endParaRPr sz="1400" u="none" cap="none" strike="noStrike">
                        <a:solidFill>
                          <a:srgbClr val="FFFFFF"/>
                        </a:solidFill>
                        <a:latin typeface="Proxima Nova"/>
                        <a:ea typeface="Proxima Nova"/>
                        <a:cs typeface="Proxima Nova"/>
                        <a:sym typeface="Proxima Nova"/>
                      </a:endParaRPr>
                    </a:p>
                  </a:txBody>
                  <a:tcPr marT="91425" marB="91425" marR="91425" marL="91425" anchor="ctr">
                    <a:solidFill>
                      <a:srgbClr val="4285F4"/>
                    </a:solidFill>
                  </a:tcPr>
                </a:tc>
                <a:tc>
                  <a:txBody>
                    <a:bodyPr/>
                    <a:lstStyle/>
                    <a:p>
                      <a:pPr indent="0" lvl="0" marL="0" marR="0" rtl="0" algn="ctr">
                        <a:lnSpc>
                          <a:spcPct val="100000"/>
                        </a:lnSpc>
                        <a:spcBef>
                          <a:spcPts val="0"/>
                        </a:spcBef>
                        <a:spcAft>
                          <a:spcPts val="0"/>
                        </a:spcAft>
                        <a:buClr>
                          <a:schemeClr val="lt1"/>
                        </a:buClr>
                        <a:buSzPts val="1300"/>
                        <a:buFont typeface="Arial"/>
                        <a:buNone/>
                      </a:pPr>
                      <a:r>
                        <a:rPr lang="en-US" sz="1400" u="none" cap="none" strike="noStrike">
                          <a:solidFill>
                            <a:srgbClr val="FFFFFF"/>
                          </a:solidFill>
                          <a:latin typeface="Proxima Nova"/>
                          <a:ea typeface="Proxima Nova"/>
                          <a:cs typeface="Proxima Nova"/>
                          <a:sym typeface="Proxima Nova"/>
                        </a:rPr>
                        <a:t>Vacant</a:t>
                      </a:r>
                      <a:endParaRPr sz="1400" u="none" cap="none" strike="noStrike">
                        <a:solidFill>
                          <a:srgbClr val="FFFFFF"/>
                        </a:solidFill>
                        <a:latin typeface="Proxima Nova"/>
                        <a:ea typeface="Proxima Nova"/>
                        <a:cs typeface="Proxima Nova"/>
                        <a:sym typeface="Proxima Nova"/>
                      </a:endParaRPr>
                    </a:p>
                  </a:txBody>
                  <a:tcPr marT="91425" marB="91425" marR="91425" marL="91425" anchor="ctr">
                    <a:solidFill>
                      <a:srgbClr val="4285F4"/>
                    </a:solidFill>
                  </a:tcPr>
                </a:tc>
              </a:tr>
              <a:tr h="532575">
                <a:tc>
                  <a:txBody>
                    <a:bodyPr/>
                    <a:lstStyle/>
                    <a:p>
                      <a:pPr indent="0" lvl="0" marL="0" marR="0" rtl="0" algn="ctr">
                        <a:lnSpc>
                          <a:spcPct val="100000"/>
                        </a:lnSpc>
                        <a:spcBef>
                          <a:spcPts val="0"/>
                        </a:spcBef>
                        <a:spcAft>
                          <a:spcPts val="0"/>
                        </a:spcAft>
                        <a:buClr>
                          <a:schemeClr val="lt1"/>
                        </a:buClr>
                        <a:buSzPts val="1300"/>
                        <a:buFont typeface="Arial"/>
                        <a:buNone/>
                      </a:pPr>
                      <a:r>
                        <a:rPr lang="en-US" sz="1400" u="none" cap="none" strike="noStrike">
                          <a:latin typeface="Proxima Nova"/>
                          <a:ea typeface="Proxima Nova"/>
                          <a:cs typeface="Proxima Nova"/>
                          <a:sym typeface="Proxima Nova"/>
                        </a:rPr>
                        <a:t>Assistant Adult Coordinator</a:t>
                      </a:r>
                      <a:endParaRPr sz="1400" u="none" cap="none" strike="noStrike">
                        <a:latin typeface="Proxima Nova"/>
                        <a:ea typeface="Proxima Nova"/>
                        <a:cs typeface="Proxima Nova"/>
                        <a:sym typeface="Proxima Nova"/>
                      </a:endParaRPr>
                    </a:p>
                  </a:txBody>
                  <a:tcPr marT="91425" marB="91425" marR="91425" marL="91425" anchor="ctr">
                    <a:solidFill>
                      <a:srgbClr val="C9DAF8"/>
                    </a:solidFill>
                  </a:tcPr>
                </a:tc>
                <a:tc>
                  <a:txBody>
                    <a:bodyPr/>
                    <a:lstStyle/>
                    <a:p>
                      <a:pPr indent="0" lvl="0" marL="0" marR="0" rtl="0" algn="ctr">
                        <a:lnSpc>
                          <a:spcPct val="100000"/>
                        </a:lnSpc>
                        <a:spcBef>
                          <a:spcPts val="0"/>
                        </a:spcBef>
                        <a:spcAft>
                          <a:spcPts val="0"/>
                        </a:spcAft>
                        <a:buClr>
                          <a:schemeClr val="lt1"/>
                        </a:buClr>
                        <a:buSzPts val="1300"/>
                        <a:buFont typeface="Arial"/>
                        <a:buNone/>
                      </a:pPr>
                      <a:r>
                        <a:rPr lang="en-US" sz="1400" u="none" cap="none" strike="noStrike">
                          <a:latin typeface="Proxima Nova"/>
                          <a:ea typeface="Proxima Nova"/>
                          <a:cs typeface="Proxima Nova"/>
                          <a:sym typeface="Proxima Nova"/>
                        </a:rPr>
                        <a:t>Vacant</a:t>
                      </a:r>
                      <a:endParaRPr sz="1400" u="none" cap="none" strike="noStrike">
                        <a:latin typeface="Proxima Nova"/>
                        <a:ea typeface="Proxima Nova"/>
                        <a:cs typeface="Proxima Nova"/>
                        <a:sym typeface="Proxima Nova"/>
                      </a:endParaRPr>
                    </a:p>
                  </a:txBody>
                  <a:tcPr marT="91425" marB="91425" marR="91425" marL="91425" anchor="ctr">
                    <a:solidFill>
                      <a:srgbClr val="C9DAF8"/>
                    </a:solidFill>
                  </a:tcPr>
                </a:tc>
              </a:tr>
            </a:tbl>
          </a:graphicData>
        </a:graphic>
      </p:graphicFrame>
      <p:pic>
        <p:nvPicPr>
          <p:cNvPr descr="Google Shape;78;p4" id="257" name="Google Shape;257;p29"/>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descr="Google Shape;315;g262bb4d9106_0_0" id="262" name="Google Shape;262;p31"/>
          <p:cNvPicPr preferRelativeResize="0"/>
          <p:nvPr/>
        </p:nvPicPr>
        <p:blipFill rotWithShape="1">
          <a:blip r:embed="rId3">
            <a:alphaModFix/>
          </a:blip>
          <a:srcRect b="0" l="0" r="0" t="0"/>
          <a:stretch/>
        </p:blipFill>
        <p:spPr>
          <a:xfrm>
            <a:off x="3550699" y="2166450"/>
            <a:ext cx="2438074" cy="2096177"/>
          </a:xfrm>
          <a:prstGeom prst="rect">
            <a:avLst/>
          </a:prstGeom>
          <a:noFill/>
          <a:ln>
            <a:noFill/>
          </a:ln>
        </p:spPr>
      </p:pic>
      <p:sp>
        <p:nvSpPr>
          <p:cNvPr id="263" name="Google Shape;263;p31"/>
          <p:cNvSpPr/>
          <p:nvPr/>
        </p:nvSpPr>
        <p:spPr>
          <a:xfrm>
            <a:off x="-130400" y="-102863"/>
            <a:ext cx="4156608" cy="774982"/>
          </a:xfrm>
          <a:prstGeom prst="rect">
            <a:avLst/>
          </a:prstGeom>
          <a:gradFill>
            <a:gsLst>
              <a:gs pos="0">
                <a:srgbClr val="F4F6F8"/>
              </a:gs>
              <a:gs pos="82000">
                <a:srgbClr val="F4F6F8"/>
              </a:gs>
              <a:gs pos="100000">
                <a:srgbClr val="FFFFFF">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4" name="Google Shape;264;p31"/>
          <p:cNvSpPr txBox="1"/>
          <p:nvPr>
            <p:ph type="title"/>
          </p:nvPr>
        </p:nvSpPr>
        <p:spPr>
          <a:xfrm>
            <a:off x="228947" y="49296"/>
            <a:ext cx="85206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12. Q&amp;A</a:t>
            </a:r>
            <a:endParaRPr sz="2400"/>
          </a:p>
        </p:txBody>
      </p:sp>
      <p:pic>
        <p:nvPicPr>
          <p:cNvPr id="265" name="Google Shape;265;p31"/>
          <p:cNvPicPr preferRelativeResize="0"/>
          <p:nvPr/>
        </p:nvPicPr>
        <p:blipFill rotWithShape="1">
          <a:blip r:embed="rId4">
            <a:alphaModFix/>
          </a:blip>
          <a:srcRect b="0" l="0" r="0" t="0"/>
          <a:stretch/>
        </p:blipFill>
        <p:spPr>
          <a:xfrm>
            <a:off x="2001949" y="4011675"/>
            <a:ext cx="2207088" cy="1045000"/>
          </a:xfrm>
          <a:prstGeom prst="rect">
            <a:avLst/>
          </a:prstGeom>
          <a:noFill/>
          <a:ln>
            <a:noFill/>
          </a:ln>
        </p:spPr>
      </p:pic>
      <p:pic>
        <p:nvPicPr>
          <p:cNvPr id="266" name="Google Shape;266;p31"/>
          <p:cNvPicPr preferRelativeResize="0"/>
          <p:nvPr/>
        </p:nvPicPr>
        <p:blipFill rotWithShape="1">
          <a:blip r:embed="rId5">
            <a:alphaModFix/>
          </a:blip>
          <a:srcRect b="0" l="0" r="0" t="0"/>
          <a:stretch/>
        </p:blipFill>
        <p:spPr>
          <a:xfrm>
            <a:off x="369788" y="3397751"/>
            <a:ext cx="1479325" cy="1658912"/>
          </a:xfrm>
          <a:prstGeom prst="rect">
            <a:avLst/>
          </a:prstGeom>
          <a:noFill/>
          <a:ln>
            <a:noFill/>
          </a:ln>
        </p:spPr>
      </p:pic>
      <p:pic>
        <p:nvPicPr>
          <p:cNvPr id="267" name="Google Shape;267;p31"/>
          <p:cNvPicPr preferRelativeResize="0"/>
          <p:nvPr/>
        </p:nvPicPr>
        <p:blipFill rotWithShape="1">
          <a:blip r:embed="rId6">
            <a:alphaModFix/>
          </a:blip>
          <a:srcRect b="0" l="0" r="0" t="0"/>
          <a:stretch/>
        </p:blipFill>
        <p:spPr>
          <a:xfrm>
            <a:off x="137925" y="799549"/>
            <a:ext cx="1943050" cy="1211001"/>
          </a:xfrm>
          <a:prstGeom prst="rect">
            <a:avLst/>
          </a:prstGeom>
          <a:noFill/>
          <a:ln>
            <a:noFill/>
          </a:ln>
        </p:spPr>
      </p:pic>
      <p:pic>
        <p:nvPicPr>
          <p:cNvPr id="268" name="Google Shape;268;p31"/>
          <p:cNvPicPr preferRelativeResize="0"/>
          <p:nvPr/>
        </p:nvPicPr>
        <p:blipFill rotWithShape="1">
          <a:blip r:embed="rId7">
            <a:alphaModFix/>
          </a:blip>
          <a:srcRect b="0" l="0" r="0" t="0"/>
          <a:stretch/>
        </p:blipFill>
        <p:spPr>
          <a:xfrm>
            <a:off x="7200650" y="2101125"/>
            <a:ext cx="1632447" cy="1830625"/>
          </a:xfrm>
          <a:prstGeom prst="rect">
            <a:avLst/>
          </a:prstGeom>
          <a:noFill/>
          <a:ln>
            <a:noFill/>
          </a:ln>
        </p:spPr>
      </p:pic>
      <p:pic>
        <p:nvPicPr>
          <p:cNvPr id="269" name="Google Shape;269;p31"/>
          <p:cNvPicPr preferRelativeResize="0"/>
          <p:nvPr/>
        </p:nvPicPr>
        <p:blipFill rotWithShape="1">
          <a:blip r:embed="rId8">
            <a:alphaModFix/>
          </a:blip>
          <a:srcRect b="0" l="0" r="0" t="0"/>
          <a:stretch/>
        </p:blipFill>
        <p:spPr>
          <a:xfrm>
            <a:off x="5988775" y="3670003"/>
            <a:ext cx="2071599" cy="1306747"/>
          </a:xfrm>
          <a:prstGeom prst="rect">
            <a:avLst/>
          </a:prstGeom>
          <a:noFill/>
          <a:ln>
            <a:noFill/>
          </a:ln>
        </p:spPr>
      </p:pic>
      <p:pic>
        <p:nvPicPr>
          <p:cNvPr id="270" name="Google Shape;270;p31"/>
          <p:cNvPicPr preferRelativeResize="0"/>
          <p:nvPr/>
        </p:nvPicPr>
        <p:blipFill rotWithShape="1">
          <a:blip r:embed="rId9">
            <a:alphaModFix/>
          </a:blip>
          <a:srcRect b="0" l="0" r="0" t="0"/>
          <a:stretch/>
        </p:blipFill>
        <p:spPr>
          <a:xfrm>
            <a:off x="7487200" y="167900"/>
            <a:ext cx="1479325" cy="1635055"/>
          </a:xfrm>
          <a:prstGeom prst="rect">
            <a:avLst/>
          </a:prstGeom>
          <a:noFill/>
          <a:ln>
            <a:noFill/>
          </a:ln>
        </p:spPr>
      </p:pic>
      <p:pic>
        <p:nvPicPr>
          <p:cNvPr id="271" name="Google Shape;271;p31"/>
          <p:cNvPicPr preferRelativeResize="0"/>
          <p:nvPr/>
        </p:nvPicPr>
        <p:blipFill rotWithShape="1">
          <a:blip r:embed="rId10">
            <a:alphaModFix/>
          </a:blip>
          <a:srcRect b="0" l="0" r="0" t="0"/>
          <a:stretch/>
        </p:blipFill>
        <p:spPr>
          <a:xfrm>
            <a:off x="5339200" y="49290"/>
            <a:ext cx="2022149" cy="1973808"/>
          </a:xfrm>
          <a:prstGeom prst="rect">
            <a:avLst/>
          </a:prstGeom>
          <a:noFill/>
          <a:ln>
            <a:noFill/>
          </a:ln>
        </p:spPr>
      </p:pic>
      <p:pic>
        <p:nvPicPr>
          <p:cNvPr id="272" name="Google Shape;272;p31"/>
          <p:cNvPicPr preferRelativeResize="0"/>
          <p:nvPr/>
        </p:nvPicPr>
        <p:blipFill rotWithShape="1">
          <a:blip r:embed="rId11">
            <a:alphaModFix/>
          </a:blip>
          <a:srcRect b="0" l="0" r="0" t="0"/>
          <a:stretch/>
        </p:blipFill>
        <p:spPr>
          <a:xfrm>
            <a:off x="285775" y="1898191"/>
            <a:ext cx="2987901" cy="1414696"/>
          </a:xfrm>
          <a:prstGeom prst="rect">
            <a:avLst/>
          </a:prstGeom>
          <a:noFill/>
          <a:ln>
            <a:noFill/>
          </a:ln>
        </p:spPr>
      </p:pic>
      <p:pic>
        <p:nvPicPr>
          <p:cNvPr id="273" name="Google Shape;273;p31"/>
          <p:cNvPicPr preferRelativeResize="0"/>
          <p:nvPr/>
        </p:nvPicPr>
        <p:blipFill rotWithShape="1">
          <a:blip r:embed="rId12">
            <a:alphaModFix/>
          </a:blip>
          <a:srcRect b="0" l="0" r="0" t="0"/>
          <a:stretch/>
        </p:blipFill>
        <p:spPr>
          <a:xfrm>
            <a:off x="2614039" y="812238"/>
            <a:ext cx="2438086" cy="12718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0" name="Shape 70"/>
        <p:cNvGrpSpPr/>
        <p:nvPr/>
      </p:nvGrpSpPr>
      <p:grpSpPr>
        <a:xfrm>
          <a:off x="0" y="0"/>
          <a:ext cx="0" cy="0"/>
          <a:chOff x="0" y="0"/>
          <a:chExt cx="0" cy="0"/>
        </a:xfrm>
      </p:grpSpPr>
      <p:sp>
        <p:nvSpPr>
          <p:cNvPr id="71" name="Google Shape;71;p3"/>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Acknowledgement</a:t>
            </a:r>
            <a:endParaRPr sz="2400"/>
          </a:p>
        </p:txBody>
      </p:sp>
      <p:sp>
        <p:nvSpPr>
          <p:cNvPr id="72" name="Google Shape;72;p3"/>
          <p:cNvSpPr txBox="1"/>
          <p:nvPr>
            <p:ph idx="1" type="body"/>
          </p:nvPr>
        </p:nvSpPr>
        <p:spPr>
          <a:xfrm>
            <a:off x="311699" y="1152475"/>
            <a:ext cx="8520602" cy="3416400"/>
          </a:xfrm>
          <a:prstGeom prst="rect">
            <a:avLst/>
          </a:prstGeom>
          <a:noFill/>
          <a:ln>
            <a:noFill/>
          </a:ln>
        </p:spPr>
        <p:txBody>
          <a:bodyPr anchorCtr="0" anchor="t" bIns="91400" lIns="91400" spcFirstLastPara="1" rIns="91400" wrap="square" tIns="91400">
            <a:normAutofit/>
          </a:bodyPr>
          <a:lstStyle/>
          <a:p>
            <a:pPr indent="0" lvl="0" marL="0" rtl="0" algn="l">
              <a:lnSpc>
                <a:spcPct val="115000"/>
              </a:lnSpc>
              <a:spcBef>
                <a:spcPts val="0"/>
              </a:spcBef>
              <a:spcAft>
                <a:spcPts val="0"/>
              </a:spcAft>
              <a:buSzPts val="1800"/>
              <a:buNone/>
            </a:pPr>
            <a:r>
              <a:rPr lang="en-US">
                <a:solidFill>
                  <a:srgbClr val="161616"/>
                </a:solidFill>
              </a:rPr>
              <a:t>We will begin this AGM by acknowledging that we play soccer on land that has been inhabited by Indigenous Peoples from the beginning. In particular, we acknowledge the traditional territory of the Ojibway, Chippewa and Algonquin peoples. We recognize and deeply appreciate their historic connection to this place. We also recognize the contributions First Nations, Metis, Inuit and other Indigenous Peoples have made, both in shaping and strengthening this community in particular, and our province and country as a whole.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6" name="Shape 76"/>
        <p:cNvGrpSpPr/>
        <p:nvPr/>
      </p:nvGrpSpPr>
      <p:grpSpPr>
        <a:xfrm>
          <a:off x="0" y="0"/>
          <a:ext cx="0" cy="0"/>
          <a:chOff x="0" y="0"/>
          <a:chExt cx="0" cy="0"/>
        </a:xfrm>
      </p:grpSpPr>
      <p:sp>
        <p:nvSpPr>
          <p:cNvPr id="77" name="Google Shape;77;p4"/>
          <p:cNvSpPr txBox="1"/>
          <p:nvPr>
            <p:ph type="title"/>
          </p:nvPr>
        </p:nvSpPr>
        <p:spPr>
          <a:xfrm>
            <a:off x="311699" y="445025"/>
            <a:ext cx="3019330"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Agenda</a:t>
            </a:r>
            <a:endParaRPr sz="2400"/>
          </a:p>
        </p:txBody>
      </p:sp>
      <p:sp>
        <p:nvSpPr>
          <p:cNvPr id="78" name="Google Shape;78;p4"/>
          <p:cNvSpPr txBox="1"/>
          <p:nvPr>
            <p:ph idx="1" type="body"/>
          </p:nvPr>
        </p:nvSpPr>
        <p:spPr>
          <a:xfrm>
            <a:off x="311700" y="944250"/>
            <a:ext cx="4443900" cy="4035900"/>
          </a:xfrm>
          <a:prstGeom prst="rect">
            <a:avLst/>
          </a:prstGeom>
          <a:noFill/>
          <a:ln>
            <a:noFill/>
          </a:ln>
        </p:spPr>
        <p:txBody>
          <a:bodyPr anchorCtr="0" anchor="t" bIns="91400" lIns="91400" spcFirstLastPara="1" rIns="91400" wrap="square" tIns="91400">
            <a:noAutofit/>
          </a:bodyPr>
          <a:lstStyle/>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Club Executive</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President’s Report </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Report re MUFC</a:t>
            </a:r>
            <a:endParaRPr b="1" sz="1600">
              <a:solidFill>
                <a:srgbClr val="000000"/>
              </a:solidFill>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Minor Soccer Report </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rPr>
              <a:t>U8 Development </a:t>
            </a:r>
            <a:r>
              <a:rPr lang="en-US" sz="1600">
                <a:solidFill>
                  <a:srgbClr val="000000"/>
                </a:solidFill>
                <a:latin typeface="Proxima Nova"/>
                <a:ea typeface="Proxima Nova"/>
                <a:cs typeface="Proxima Nova"/>
                <a:sym typeface="Proxima Nova"/>
              </a:rPr>
              <a:t>Report</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Adult </a:t>
            </a:r>
            <a:r>
              <a:rPr lang="en-US" sz="1600">
                <a:solidFill>
                  <a:srgbClr val="000000"/>
                </a:solidFill>
              </a:rPr>
              <a:t>Programming </a:t>
            </a:r>
            <a:r>
              <a:rPr lang="en-US" sz="1600">
                <a:solidFill>
                  <a:srgbClr val="000000"/>
                </a:solidFill>
                <a:latin typeface="Proxima Nova"/>
                <a:ea typeface="Proxima Nova"/>
                <a:cs typeface="Proxima Nova"/>
                <a:sym typeface="Proxima Nova"/>
              </a:rPr>
              <a:t>Report</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Women’s Coordinator Report</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Head Referee Report </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Treasurer Report</a:t>
            </a:r>
            <a:r>
              <a:rPr lang="en-US" sz="1600">
                <a:solidFill>
                  <a:srgbClr val="000000"/>
                </a:solidFill>
              </a:rPr>
              <a:t>; </a:t>
            </a:r>
            <a:r>
              <a:rPr lang="en-US" sz="1600">
                <a:solidFill>
                  <a:srgbClr val="000000"/>
                </a:solidFill>
                <a:latin typeface="Proxima Nova"/>
                <a:ea typeface="Proxima Nova"/>
                <a:cs typeface="Proxima Nova"/>
                <a:sym typeface="Proxima Nova"/>
              </a:rPr>
              <a:t>Financial Audit; Auditor</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202</a:t>
            </a:r>
            <a:r>
              <a:rPr lang="en-US" sz="1600">
                <a:solidFill>
                  <a:srgbClr val="000000"/>
                </a:solidFill>
              </a:rPr>
              <a:t>5 </a:t>
            </a:r>
            <a:r>
              <a:rPr lang="en-US" sz="1600">
                <a:solidFill>
                  <a:srgbClr val="000000"/>
                </a:solidFill>
                <a:latin typeface="Proxima Nova"/>
                <a:ea typeface="Proxima Nova"/>
                <a:cs typeface="Proxima Nova"/>
                <a:sym typeface="Proxima Nova"/>
              </a:rPr>
              <a:t>Club and Team Sponsors </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rPr>
              <a:t>Election and Supporting Positions</a:t>
            </a:r>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Q&amp;A</a:t>
            </a:r>
            <a:endParaRPr sz="1600">
              <a:solidFill>
                <a:srgbClr val="000000"/>
              </a:solidFill>
              <a:latin typeface="Proxima Nova"/>
              <a:ea typeface="Proxima Nova"/>
              <a:cs typeface="Proxima Nova"/>
              <a:sym typeface="Proxima Nova"/>
            </a:endParaRPr>
          </a:p>
        </p:txBody>
      </p:sp>
      <p:pic>
        <p:nvPicPr>
          <p:cNvPr descr="A football ball on the grass&#10;&#10;Description automatically generated" id="79" name="Google Shape;79;p4"/>
          <p:cNvPicPr preferRelativeResize="0"/>
          <p:nvPr/>
        </p:nvPicPr>
        <p:blipFill rotWithShape="1">
          <a:blip r:embed="rId3">
            <a:alphaModFix/>
          </a:blip>
          <a:srcRect b="0" l="38201" r="8089" t="0"/>
          <a:stretch/>
        </p:blipFill>
        <p:spPr>
          <a:xfrm>
            <a:off x="4915295" y="-3378075"/>
            <a:ext cx="4143828"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3" name="Shape 83"/>
        <p:cNvGrpSpPr/>
        <p:nvPr/>
      </p:nvGrpSpPr>
      <p:grpSpPr>
        <a:xfrm>
          <a:off x="0" y="0"/>
          <a:ext cx="0" cy="0"/>
          <a:chOff x="0" y="0"/>
          <a:chExt cx="0" cy="0"/>
        </a:xfrm>
      </p:grpSpPr>
      <p:sp>
        <p:nvSpPr>
          <p:cNvPr id="84" name="Google Shape;84;p5"/>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372045" lvl="0" marL="425194" marR="0" rtl="0" algn="l">
              <a:lnSpc>
                <a:spcPct val="100000"/>
              </a:lnSpc>
              <a:spcBef>
                <a:spcPts val="0"/>
              </a:spcBef>
              <a:spcAft>
                <a:spcPts val="0"/>
              </a:spcAft>
              <a:buClr>
                <a:srgbClr val="14368F"/>
              </a:buClr>
              <a:buSzPts val="2511"/>
              <a:buFont typeface="Alfa Slab One"/>
              <a:buAutoNum type="arabicPeriod"/>
            </a:pPr>
            <a:r>
              <a:rPr lang="en-US" sz="2400"/>
              <a:t>Club Executive</a:t>
            </a:r>
            <a:endParaRPr sz="2400"/>
          </a:p>
        </p:txBody>
      </p:sp>
      <p:sp>
        <p:nvSpPr>
          <p:cNvPr id="85" name="Google Shape;85;p5"/>
          <p:cNvSpPr txBox="1"/>
          <p:nvPr>
            <p:ph idx="1" type="body"/>
          </p:nvPr>
        </p:nvSpPr>
        <p:spPr>
          <a:xfrm>
            <a:off x="311700" y="1017725"/>
            <a:ext cx="8520600" cy="3977700"/>
          </a:xfrm>
          <a:prstGeom prst="rect">
            <a:avLst/>
          </a:prstGeom>
          <a:noFill/>
          <a:ln>
            <a:noFill/>
          </a:ln>
        </p:spPr>
        <p:txBody>
          <a:bodyPr anchorCtr="0" anchor="t" bIns="91400" lIns="91400" spcFirstLastPara="1" rIns="91400" wrap="square" tIns="91400">
            <a:normAutofit/>
          </a:bodyPr>
          <a:lstStyle/>
          <a:p>
            <a:pPr indent="0" lvl="0" marL="0" rtl="0" algn="l">
              <a:lnSpc>
                <a:spcPct val="115000"/>
              </a:lnSpc>
              <a:spcBef>
                <a:spcPts val="0"/>
              </a:spcBef>
              <a:spcAft>
                <a:spcPts val="0"/>
              </a:spcAft>
              <a:buSzPts val="1200"/>
              <a:buNone/>
            </a:pPr>
            <a:r>
              <a:rPr lang="en-US" sz="1200">
                <a:solidFill>
                  <a:srgbClr val="000000"/>
                </a:solidFill>
                <a:latin typeface="Proxima Nova"/>
                <a:ea typeface="Proxima Nova"/>
                <a:cs typeface="Proxima Nova"/>
                <a:sym typeface="Proxima Nova"/>
              </a:rPr>
              <a:t>The Huntsville Soccer Club executive board consists of several voting and non-voting positions.  </a:t>
            </a:r>
            <a:endParaRPr>
              <a:latin typeface="Proxima Nova"/>
              <a:ea typeface="Proxima Nova"/>
              <a:cs typeface="Proxima Nova"/>
              <a:sym typeface="Proxima Nova"/>
            </a:endParaRPr>
          </a:p>
          <a:p>
            <a:pPr indent="0" lvl="0" marL="0" rtl="0" algn="l">
              <a:lnSpc>
                <a:spcPct val="115000"/>
              </a:lnSpc>
              <a:spcBef>
                <a:spcPts val="0"/>
              </a:spcBef>
              <a:spcAft>
                <a:spcPts val="0"/>
              </a:spcAft>
              <a:buSzPts val="1200"/>
              <a:buNone/>
            </a:pPr>
            <a:r>
              <a:rPr lang="en-US" sz="1200">
                <a:solidFill>
                  <a:srgbClr val="000000"/>
                </a:solidFill>
                <a:latin typeface="Proxima Nova"/>
                <a:ea typeface="Proxima Nova"/>
                <a:cs typeface="Proxima Nova"/>
                <a:sym typeface="Proxima Nova"/>
              </a:rPr>
              <a:t>Every two years, half of our voting positions come up for re-election.  </a:t>
            </a:r>
            <a:endParaRPr>
              <a:latin typeface="Proxima Nova"/>
              <a:ea typeface="Proxima Nova"/>
              <a:cs typeface="Proxima Nova"/>
              <a:sym typeface="Proxima Nova"/>
            </a:endParaRPr>
          </a:p>
          <a:p>
            <a:pPr indent="0" lvl="0" marL="0" rtl="0" algn="l">
              <a:lnSpc>
                <a:spcPct val="115000"/>
              </a:lnSpc>
              <a:spcBef>
                <a:spcPts val="0"/>
              </a:spcBef>
              <a:spcAft>
                <a:spcPts val="0"/>
              </a:spcAft>
              <a:buSzPts val="1200"/>
              <a:buNone/>
            </a:pPr>
            <a:r>
              <a:rPr lang="en-US" sz="1200">
                <a:solidFill>
                  <a:srgbClr val="000000"/>
                </a:solidFill>
                <a:latin typeface="Proxima Nova"/>
                <a:ea typeface="Proxima Nova"/>
                <a:cs typeface="Proxima Nova"/>
                <a:sym typeface="Proxima Nova"/>
              </a:rPr>
              <a:t>Below are our voting positions on the board:</a:t>
            </a:r>
            <a:endParaRPr>
              <a:latin typeface="Proxima Nova"/>
              <a:ea typeface="Proxima Nova"/>
              <a:cs typeface="Proxima Nova"/>
              <a:sym typeface="Proxima Nova"/>
            </a:endParaRPr>
          </a:p>
          <a:p>
            <a:pPr indent="0" lvl="0" marL="0" rtl="0" algn="l">
              <a:lnSpc>
                <a:spcPct val="115000"/>
              </a:lnSpc>
              <a:spcBef>
                <a:spcPts val="1200"/>
              </a:spcBef>
              <a:spcAft>
                <a:spcPts val="0"/>
              </a:spcAft>
              <a:buSzPts val="1200"/>
              <a:buNone/>
            </a:pPr>
            <a:r>
              <a:t/>
            </a:r>
            <a:endParaRPr sz="1200">
              <a:solidFill>
                <a:srgbClr val="000000"/>
              </a:solidFill>
              <a:latin typeface="Proxima Nova"/>
              <a:ea typeface="Proxima Nova"/>
              <a:cs typeface="Proxima Nova"/>
              <a:sym typeface="Proxima Nova"/>
            </a:endParaRPr>
          </a:p>
          <a:p>
            <a:pPr indent="0" lvl="0" marL="0" rtl="0" algn="l">
              <a:lnSpc>
                <a:spcPct val="115000"/>
              </a:lnSpc>
              <a:spcBef>
                <a:spcPts val="1200"/>
              </a:spcBef>
              <a:spcAft>
                <a:spcPts val="0"/>
              </a:spcAft>
              <a:buSzPts val="1200"/>
              <a:buNone/>
            </a:pPr>
            <a:r>
              <a:t/>
            </a:r>
            <a:endParaRPr sz="1200">
              <a:solidFill>
                <a:srgbClr val="000000"/>
              </a:solidFill>
              <a:latin typeface="Proxima Nova"/>
              <a:ea typeface="Proxima Nova"/>
              <a:cs typeface="Proxima Nova"/>
              <a:sym typeface="Proxima Nova"/>
            </a:endParaRPr>
          </a:p>
          <a:p>
            <a:pPr indent="0" lvl="0" marL="0" rtl="0" algn="l">
              <a:lnSpc>
                <a:spcPct val="115000"/>
              </a:lnSpc>
              <a:spcBef>
                <a:spcPts val="1200"/>
              </a:spcBef>
              <a:spcAft>
                <a:spcPts val="0"/>
              </a:spcAft>
              <a:buSzPts val="1200"/>
              <a:buNone/>
            </a:pPr>
            <a:r>
              <a:t/>
            </a:r>
            <a:endParaRPr sz="1200">
              <a:solidFill>
                <a:srgbClr val="000000"/>
              </a:solidFill>
              <a:latin typeface="Proxima Nova"/>
              <a:ea typeface="Proxima Nova"/>
              <a:cs typeface="Proxima Nova"/>
              <a:sym typeface="Proxima Nova"/>
            </a:endParaRPr>
          </a:p>
          <a:p>
            <a:pPr indent="0" lvl="0" marL="0" rtl="0" algn="l">
              <a:lnSpc>
                <a:spcPct val="115000"/>
              </a:lnSpc>
              <a:spcBef>
                <a:spcPts val="1200"/>
              </a:spcBef>
              <a:spcAft>
                <a:spcPts val="0"/>
              </a:spcAft>
              <a:buSzPts val="1200"/>
              <a:buNone/>
            </a:pPr>
            <a:r>
              <a:t/>
            </a:r>
            <a:endParaRPr sz="1200">
              <a:solidFill>
                <a:srgbClr val="000000"/>
              </a:solidFill>
              <a:latin typeface="Proxima Nova"/>
              <a:ea typeface="Proxima Nova"/>
              <a:cs typeface="Proxima Nova"/>
              <a:sym typeface="Proxima Nova"/>
            </a:endParaRPr>
          </a:p>
          <a:p>
            <a:pPr indent="0" lvl="0" marL="0" rtl="0" algn="l">
              <a:lnSpc>
                <a:spcPct val="115000"/>
              </a:lnSpc>
              <a:spcBef>
                <a:spcPts val="1200"/>
              </a:spcBef>
              <a:spcAft>
                <a:spcPts val="0"/>
              </a:spcAft>
              <a:buSzPts val="1200"/>
              <a:buNone/>
            </a:pPr>
            <a:r>
              <a:t/>
            </a:r>
            <a:endParaRPr sz="1200">
              <a:solidFill>
                <a:srgbClr val="000000"/>
              </a:solidFill>
              <a:latin typeface="Proxima Nova"/>
              <a:ea typeface="Proxima Nova"/>
              <a:cs typeface="Proxima Nova"/>
              <a:sym typeface="Proxima Nova"/>
            </a:endParaRPr>
          </a:p>
          <a:p>
            <a:pPr indent="0" lvl="0" marL="0" rtl="0" algn="l">
              <a:lnSpc>
                <a:spcPct val="115000"/>
              </a:lnSpc>
              <a:spcBef>
                <a:spcPts val="1200"/>
              </a:spcBef>
              <a:spcAft>
                <a:spcPts val="0"/>
              </a:spcAft>
              <a:buSzPts val="1400"/>
              <a:buNone/>
            </a:pPr>
            <a:r>
              <a:rPr lang="en-US" sz="1400">
                <a:solidFill>
                  <a:srgbClr val="000000"/>
                </a:solidFill>
                <a:latin typeface="Proxima Nova"/>
                <a:ea typeface="Proxima Nova"/>
                <a:cs typeface="Proxima Nova"/>
                <a:sym typeface="Proxima Nova"/>
              </a:rPr>
              <a:t>*** Positions open for re-election are </a:t>
            </a:r>
            <a:br>
              <a:rPr lang="en-US" sz="1400">
                <a:solidFill>
                  <a:srgbClr val="000000"/>
                </a:solidFill>
                <a:latin typeface="Proxima Nova"/>
                <a:ea typeface="Proxima Nova"/>
                <a:cs typeface="Proxima Nova"/>
                <a:sym typeface="Proxima Nova"/>
              </a:rPr>
            </a:br>
            <a:endParaRPr>
              <a:latin typeface="Proxima Nova"/>
              <a:ea typeface="Proxima Nova"/>
              <a:cs typeface="Proxima Nova"/>
              <a:sym typeface="Proxima Nova"/>
            </a:endParaRPr>
          </a:p>
          <a:p>
            <a:pPr indent="0" lvl="0" marL="0" rtl="0" algn="l">
              <a:lnSpc>
                <a:spcPct val="115000"/>
              </a:lnSpc>
              <a:spcBef>
                <a:spcPts val="1200"/>
              </a:spcBef>
              <a:spcAft>
                <a:spcPts val="0"/>
              </a:spcAft>
              <a:buSzPts val="1400"/>
              <a:buNone/>
            </a:pPr>
            <a:r>
              <a:t/>
            </a:r>
            <a:endParaRPr>
              <a:solidFill>
                <a:srgbClr val="FF0000"/>
              </a:solidFill>
              <a:latin typeface="Proxima Nova"/>
              <a:ea typeface="Proxima Nova"/>
              <a:cs typeface="Proxima Nova"/>
              <a:sym typeface="Proxima Nova"/>
            </a:endParaRPr>
          </a:p>
        </p:txBody>
      </p:sp>
      <p:pic>
        <p:nvPicPr>
          <p:cNvPr descr="Google Shape;78;p4" id="86" name="Google Shape;86;p5"/>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graphicFrame>
        <p:nvGraphicFramePr>
          <p:cNvPr id="87" name="Google Shape;87;p5"/>
          <p:cNvGraphicFramePr/>
          <p:nvPr/>
        </p:nvGraphicFramePr>
        <p:xfrm>
          <a:off x="352449" y="1830621"/>
          <a:ext cx="3000000" cy="3000000"/>
        </p:xfrm>
        <a:graphic>
          <a:graphicData uri="http://schemas.openxmlformats.org/drawingml/2006/table">
            <a:tbl>
              <a:tblPr>
                <a:noFill/>
                <a:tableStyleId>{E2B8BC25-C5AE-489C-85E9-6F55BC1EC995}</a:tableStyleId>
              </a:tblPr>
              <a:tblGrid>
                <a:gridCol w="1831725"/>
                <a:gridCol w="2131975"/>
                <a:gridCol w="1924550"/>
                <a:gridCol w="2720600"/>
              </a:tblGrid>
              <a:tr h="348825">
                <a:tc gridSpan="2">
                  <a:txBody>
                    <a:bodyPr/>
                    <a:lstStyle/>
                    <a:p>
                      <a:pPr indent="0" lvl="0" marL="0" marR="0" rtl="0" algn="ctr">
                        <a:lnSpc>
                          <a:spcPct val="100000"/>
                        </a:lnSpc>
                        <a:spcBef>
                          <a:spcPts val="0"/>
                        </a:spcBef>
                        <a:spcAft>
                          <a:spcPts val="0"/>
                        </a:spcAft>
                        <a:buClr>
                          <a:srgbClr val="151515"/>
                        </a:buClr>
                        <a:buSzPts val="1400"/>
                        <a:buFont typeface="Arial"/>
                        <a:buNone/>
                      </a:pPr>
                      <a:r>
                        <a:rPr b="1" lang="en-US" sz="1400" u="sng" cap="none" strike="noStrike">
                          <a:latin typeface="Proxima Nova"/>
                          <a:ea typeface="Proxima Nova"/>
                          <a:cs typeface="Proxima Nova"/>
                          <a:sym typeface="Proxima Nova"/>
                        </a:rPr>
                        <a:t>Up for re-election</a:t>
                      </a:r>
                      <a:endParaRPr b="1" sz="1400" u="sng" cap="none" strike="noStrike">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C9DAF8"/>
                    </a:solidFill>
                  </a:tcPr>
                </a:tc>
                <a:tc hMerge="1"/>
                <a:tc gridSpan="2">
                  <a:txBody>
                    <a:bodyPr/>
                    <a:lstStyle/>
                    <a:p>
                      <a:pPr indent="0" lvl="0" marL="0" marR="0" rtl="0" algn="ctr">
                        <a:lnSpc>
                          <a:spcPct val="100000"/>
                        </a:lnSpc>
                        <a:spcBef>
                          <a:spcPts val="0"/>
                        </a:spcBef>
                        <a:spcAft>
                          <a:spcPts val="0"/>
                        </a:spcAft>
                        <a:buClr>
                          <a:srgbClr val="000000"/>
                        </a:buClr>
                        <a:buSzPts val="1400"/>
                        <a:buFont typeface="Arial"/>
                        <a:buNone/>
                      </a:pPr>
                      <a:r>
                        <a:rPr b="1" lang="en-US" sz="1400" u="sng" cap="none" strike="noStrike">
                          <a:latin typeface="Proxima Nova"/>
                          <a:ea typeface="Proxima Nova"/>
                          <a:cs typeface="Proxima Nova"/>
                          <a:sym typeface="Proxima Nova"/>
                        </a:rPr>
                        <a:t>Second of a two year term</a:t>
                      </a:r>
                      <a:endParaRPr b="1" sz="1400" u="sng" cap="none" strike="noStrike">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C9DAF8"/>
                    </a:solidFill>
                  </a:tcPr>
                </a:tc>
                <a:tc hMerge="1"/>
              </a:tr>
              <a:tr h="321975">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Vice President</a:t>
                      </a:r>
                      <a:endParaRPr sz="12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Chris Occhiuzzi</a:t>
                      </a:r>
                      <a:endParaRPr sz="12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President</a:t>
                      </a:r>
                      <a:endParaRPr sz="12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Stephanie Nasturzio</a:t>
                      </a:r>
                      <a:endParaRPr sz="12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r>
              <a:tr h="32197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Equipment Manager</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Hadyn Kirby</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Treasurer</a:t>
                      </a:r>
                      <a:endParaRPr sz="12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Anne McNally **</a:t>
                      </a:r>
                      <a:endParaRPr sz="12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r>
              <a:tr h="321975">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Adult Coordinator</a:t>
                      </a:r>
                      <a:endParaRPr sz="12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Vacant</a:t>
                      </a:r>
                      <a:endParaRPr sz="12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Womens Director</a:t>
                      </a:r>
                      <a:endParaRPr sz="12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Michael Hill</a:t>
                      </a:r>
                      <a:endParaRPr sz="12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r>
              <a:tr h="96602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Director at Large</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lang="en-US" sz="1200" u="none" cap="none" strike="noStrike"/>
                        <a:t>Director at Large</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Vacant</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lang="en-US" sz="1200" u="none" cap="none" strike="noStrike"/>
                        <a:t>Vacant</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Minor Coordinator</a:t>
                      </a:r>
                      <a:endParaRPr sz="1200" u="none" cap="none" strike="noStrike">
                        <a:latin typeface="Proxima Nova"/>
                        <a:ea typeface="Proxima Nova"/>
                        <a:cs typeface="Proxima Nova"/>
                        <a:sym typeface="Proxima Nova"/>
                      </a:endParaRPr>
                    </a:p>
                    <a:p>
                      <a:pPr indent="0" lvl="0" marL="0" marR="0" rtl="0" algn="ctr">
                        <a:lnSpc>
                          <a:spcPct val="100000"/>
                        </a:lnSpc>
                        <a:spcBef>
                          <a:spcPts val="0"/>
                        </a:spcBef>
                        <a:spcAft>
                          <a:spcPts val="0"/>
                        </a:spcAft>
                        <a:buClr>
                          <a:schemeClr val="lt1"/>
                        </a:buClr>
                        <a:buSzPts val="1400"/>
                        <a:buFont typeface="Arial"/>
                        <a:buNone/>
                      </a:pPr>
                      <a:r>
                        <a:t/>
                      </a:r>
                      <a:endParaRPr sz="1200" u="none" cap="none" strike="noStrike">
                        <a:latin typeface="Proxima Nova"/>
                        <a:ea typeface="Proxima Nova"/>
                        <a:cs typeface="Proxima Nova"/>
                        <a:sym typeface="Proxima Nova"/>
                      </a:endParaRPr>
                    </a:p>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Head Referee</a:t>
                      </a:r>
                      <a:endParaRPr sz="12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Kayla Bauer **</a:t>
                      </a:r>
                      <a:endParaRPr sz="1200" u="none" cap="none" strike="noStrike">
                        <a:latin typeface="Proxima Nova"/>
                        <a:ea typeface="Proxima Nova"/>
                        <a:cs typeface="Proxima Nova"/>
                        <a:sym typeface="Proxima Nova"/>
                      </a:endParaRPr>
                    </a:p>
                    <a:p>
                      <a:pPr indent="0" lvl="0" marL="0" marR="0" rtl="0" algn="ctr">
                        <a:lnSpc>
                          <a:spcPct val="100000"/>
                        </a:lnSpc>
                        <a:spcBef>
                          <a:spcPts val="0"/>
                        </a:spcBef>
                        <a:spcAft>
                          <a:spcPts val="0"/>
                        </a:spcAft>
                        <a:buClr>
                          <a:schemeClr val="lt1"/>
                        </a:buClr>
                        <a:buSzPts val="1400"/>
                        <a:buFont typeface="Arial"/>
                        <a:buNone/>
                      </a:pPr>
                      <a:r>
                        <a:t/>
                      </a:r>
                      <a:endParaRPr sz="1200" u="none" cap="none" strike="noStrike">
                        <a:latin typeface="Proxima Nova"/>
                        <a:ea typeface="Proxima Nova"/>
                        <a:cs typeface="Proxima Nova"/>
                        <a:sym typeface="Proxima Nova"/>
                      </a:endParaRPr>
                    </a:p>
                    <a:p>
                      <a:pPr indent="0" lvl="0" marL="0" marR="0" rtl="0" algn="ctr">
                        <a:lnSpc>
                          <a:spcPct val="100000"/>
                        </a:lnSpc>
                        <a:spcBef>
                          <a:spcPts val="0"/>
                        </a:spcBef>
                        <a:spcAft>
                          <a:spcPts val="0"/>
                        </a:spcAft>
                        <a:buClr>
                          <a:schemeClr val="lt1"/>
                        </a:buClr>
                        <a:buSzPts val="1400"/>
                        <a:buFont typeface="Arial"/>
                        <a:buNone/>
                      </a:pPr>
                      <a:r>
                        <a:rPr lang="en-US" sz="1200" u="none" cap="none" strike="noStrike">
                          <a:latin typeface="Proxima Nova"/>
                          <a:ea typeface="Proxima Nova"/>
                          <a:cs typeface="Proxima Nova"/>
                          <a:sym typeface="Proxima Nova"/>
                        </a:rPr>
                        <a:t>Glen Duffield</a:t>
                      </a:r>
                      <a:endParaRPr sz="1200" u="none" cap="none" strike="noStrike">
                        <a:latin typeface="Proxima Nova"/>
                        <a:ea typeface="Proxima Nova"/>
                        <a:cs typeface="Proxima Nova"/>
                        <a:sym typeface="Proxima Nova"/>
                      </a:endParaRPr>
                    </a:p>
                    <a:p>
                      <a:pPr indent="0" lvl="0" marL="0" marR="0" rtl="0" algn="ctr">
                        <a:lnSpc>
                          <a:spcPct val="100000"/>
                        </a:lnSpc>
                        <a:spcBef>
                          <a:spcPts val="0"/>
                        </a:spcBef>
                        <a:spcAft>
                          <a:spcPts val="0"/>
                        </a:spcAft>
                        <a:buClr>
                          <a:schemeClr val="lt1"/>
                        </a:buClr>
                        <a:buSzPts val="1400"/>
                        <a:buFont typeface="Arial"/>
                        <a:buNone/>
                      </a:pPr>
                      <a:r>
                        <a:t/>
                      </a:r>
                      <a:endParaRPr sz="1200" u="none" cap="none" strike="noStrike">
                        <a:latin typeface="Proxima Nova"/>
                        <a:ea typeface="Proxima Nova"/>
                        <a:cs typeface="Proxima Nova"/>
                        <a:sym typeface="Proxima Nova"/>
                      </a:endParaRPr>
                    </a:p>
                    <a:p>
                      <a:pPr indent="0" lvl="0" marL="0" marR="0" rtl="0" algn="ctr">
                        <a:lnSpc>
                          <a:spcPct val="100000"/>
                        </a:lnSpc>
                        <a:spcBef>
                          <a:spcPts val="0"/>
                        </a:spcBef>
                        <a:spcAft>
                          <a:spcPts val="0"/>
                        </a:spcAft>
                        <a:buClr>
                          <a:schemeClr val="lt1"/>
                        </a:buClr>
                        <a:buSzPts val="1400"/>
                        <a:buFont typeface="Arial"/>
                        <a:buNone/>
                      </a:pPr>
                      <a:r>
                        <a:t/>
                      </a:r>
                      <a:endParaRPr sz="12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r>
            </a:tbl>
          </a:graphicData>
        </a:graphic>
      </p:graphicFrame>
      <p:sp>
        <p:nvSpPr>
          <p:cNvPr id="88" name="Google Shape;88;p5"/>
          <p:cNvSpPr txBox="1"/>
          <p:nvPr/>
        </p:nvSpPr>
        <p:spPr>
          <a:xfrm>
            <a:off x="1010109" y="2155312"/>
            <a:ext cx="71388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666666"/>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2" name="Shape 92"/>
        <p:cNvGrpSpPr/>
        <p:nvPr/>
      </p:nvGrpSpPr>
      <p:grpSpPr>
        <a:xfrm>
          <a:off x="0" y="0"/>
          <a:ext cx="0" cy="0"/>
          <a:chOff x="0" y="0"/>
          <a:chExt cx="0" cy="0"/>
        </a:xfrm>
      </p:grpSpPr>
      <p:sp>
        <p:nvSpPr>
          <p:cNvPr id="93" name="Google Shape;93;p7"/>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2. President’s Report</a:t>
            </a:r>
            <a:endParaRPr sz="2400"/>
          </a:p>
        </p:txBody>
      </p:sp>
      <p:sp>
        <p:nvSpPr>
          <p:cNvPr id="94" name="Google Shape;94;p7"/>
          <p:cNvSpPr txBox="1"/>
          <p:nvPr>
            <p:ph idx="1" type="body"/>
          </p:nvPr>
        </p:nvSpPr>
        <p:spPr>
          <a:xfrm>
            <a:off x="311698" y="1152475"/>
            <a:ext cx="5593802" cy="3456000"/>
          </a:xfrm>
          <a:prstGeom prst="rect">
            <a:avLst/>
          </a:prstGeom>
          <a:noFill/>
          <a:ln>
            <a:noFill/>
          </a:ln>
        </p:spPr>
        <p:txBody>
          <a:bodyPr anchorCtr="0" anchor="t" bIns="91400" lIns="91400" spcFirstLastPara="1" rIns="91400" wrap="square" tIns="91400">
            <a:normAutofit fontScale="92500" lnSpcReduction="20000"/>
          </a:bodyPr>
          <a:lstStyle/>
          <a:p>
            <a:pPr indent="0" lvl="0" marL="0" rtl="0" algn="l">
              <a:lnSpc>
                <a:spcPct val="115000"/>
              </a:lnSpc>
              <a:spcBef>
                <a:spcPts val="0"/>
              </a:spcBef>
              <a:spcAft>
                <a:spcPts val="0"/>
              </a:spcAft>
              <a:buSzPct val="100000"/>
              <a:buNone/>
            </a:pPr>
            <a:r>
              <a:rPr b="1" lang="en-US" sz="1600">
                <a:solidFill>
                  <a:srgbClr val="14368F"/>
                </a:solidFill>
                <a:latin typeface="Proxima Nova"/>
                <a:ea typeface="Proxima Nova"/>
                <a:cs typeface="Proxima Nova"/>
                <a:sym typeface="Proxima Nova"/>
              </a:rPr>
              <a:t>HIGHLIGHTS</a:t>
            </a:r>
            <a:endParaRPr b="1" sz="1600" u="sng">
              <a:solidFill>
                <a:srgbClr val="292929"/>
              </a:solidFill>
              <a:latin typeface="Proxima Nova"/>
              <a:ea typeface="Proxima Nova"/>
              <a:cs typeface="Proxima Nova"/>
              <a:sym typeface="Proxima Nova"/>
            </a:endParaRPr>
          </a:p>
          <a:p>
            <a:pPr indent="-334327" lvl="0" marL="457200" rtl="0" algn="l">
              <a:lnSpc>
                <a:spcPct val="115000"/>
              </a:lnSpc>
              <a:spcBef>
                <a:spcPts val="0"/>
              </a:spcBef>
              <a:spcAft>
                <a:spcPts val="0"/>
              </a:spcAft>
              <a:buClr>
                <a:srgbClr val="14368F"/>
              </a:buClr>
              <a:buSzPct val="100000"/>
              <a:buFont typeface="Arial"/>
              <a:buChar char="•"/>
            </a:pPr>
            <a:r>
              <a:rPr lang="en-US">
                <a:solidFill>
                  <a:srgbClr val="292929"/>
                </a:solidFill>
              </a:rPr>
              <a:t>Good turn out in Youth programming: Summer, Fall, and Winter</a:t>
            </a:r>
            <a:endParaRPr>
              <a:solidFill>
                <a:srgbClr val="292929"/>
              </a:solidFill>
            </a:endParaRPr>
          </a:p>
          <a:p>
            <a:pPr indent="-334327" lvl="0" marL="457200" rtl="0" algn="l">
              <a:lnSpc>
                <a:spcPct val="115000"/>
              </a:lnSpc>
              <a:spcBef>
                <a:spcPts val="0"/>
              </a:spcBef>
              <a:spcAft>
                <a:spcPts val="0"/>
              </a:spcAft>
              <a:buClr>
                <a:srgbClr val="292929"/>
              </a:buClr>
              <a:buSzPct val="100000"/>
              <a:buChar char="•"/>
            </a:pPr>
            <a:r>
              <a:rPr lang="en-US">
                <a:solidFill>
                  <a:srgbClr val="292929"/>
                </a:solidFill>
              </a:rPr>
              <a:t>U8 Development: ~ 30 participants</a:t>
            </a:r>
            <a:endParaRPr>
              <a:solidFill>
                <a:srgbClr val="292929"/>
              </a:solidFill>
            </a:endParaRPr>
          </a:p>
          <a:p>
            <a:pPr indent="-331452" lvl="0" marL="457200" rtl="0" algn="l">
              <a:lnSpc>
                <a:spcPct val="115000"/>
              </a:lnSpc>
              <a:spcBef>
                <a:spcPts val="0"/>
              </a:spcBef>
              <a:spcAft>
                <a:spcPts val="0"/>
              </a:spcAft>
              <a:buClr>
                <a:srgbClr val="14368F"/>
              </a:buClr>
              <a:buSzPct val="100000"/>
              <a:buFont typeface="Arial"/>
              <a:buChar char="•"/>
            </a:pPr>
            <a:r>
              <a:rPr lang="en-US" sz="1750">
                <a:solidFill>
                  <a:srgbClr val="292929"/>
                </a:solidFill>
              </a:rPr>
              <a:t>Adult: strong numbers plus new programming (Men’s Only Pick Up- Mondays at 7pm and Men’s Open Age Select Team)</a:t>
            </a:r>
            <a:endParaRPr sz="1750">
              <a:solidFill>
                <a:srgbClr val="292929"/>
              </a:solidFill>
            </a:endParaRPr>
          </a:p>
          <a:p>
            <a:pPr indent="-334326" lvl="0" marL="457200" rtl="0" algn="l">
              <a:lnSpc>
                <a:spcPct val="115000"/>
              </a:lnSpc>
              <a:spcBef>
                <a:spcPts val="0"/>
              </a:spcBef>
              <a:spcAft>
                <a:spcPts val="0"/>
              </a:spcAft>
              <a:buClr>
                <a:srgbClr val="14368F"/>
              </a:buClr>
              <a:buSzPct val="100000"/>
              <a:buFont typeface="Arial"/>
              <a:buChar char="•"/>
            </a:pPr>
            <a:r>
              <a:rPr lang="en-US">
                <a:solidFill>
                  <a:srgbClr val="292929"/>
                </a:solidFill>
                <a:latin typeface="Proxima Nova"/>
                <a:ea typeface="Proxima Nova"/>
                <a:cs typeface="Proxima Nova"/>
                <a:sym typeface="Proxima Nova"/>
              </a:rPr>
              <a:t>Women’s League continues to be a success</a:t>
            </a:r>
            <a:endParaRPr>
              <a:solidFill>
                <a:srgbClr val="292929"/>
              </a:solidFill>
              <a:latin typeface="Proxima Nova"/>
              <a:ea typeface="Proxima Nova"/>
              <a:cs typeface="Proxima Nova"/>
              <a:sym typeface="Proxima Nova"/>
            </a:endParaRPr>
          </a:p>
          <a:p>
            <a:pPr indent="-334327" lvl="0" marL="457200" rtl="0" algn="l">
              <a:lnSpc>
                <a:spcPct val="115000"/>
              </a:lnSpc>
              <a:spcBef>
                <a:spcPts val="0"/>
              </a:spcBef>
              <a:spcAft>
                <a:spcPts val="0"/>
              </a:spcAft>
              <a:buClr>
                <a:srgbClr val="14368F"/>
              </a:buClr>
              <a:buSzPct val="100000"/>
              <a:buFont typeface="Arial"/>
              <a:buChar char="•"/>
            </a:pPr>
            <a:r>
              <a:rPr lang="en-US">
                <a:solidFill>
                  <a:srgbClr val="292929"/>
                </a:solidFill>
                <a:latin typeface="Proxima Nova"/>
                <a:ea typeface="Proxima Nova"/>
                <a:cs typeface="Proxima Nova"/>
                <a:sym typeface="Proxima Nova"/>
              </a:rPr>
              <a:t>Soccer day </a:t>
            </a:r>
            <a:endParaRPr>
              <a:solidFill>
                <a:srgbClr val="292929"/>
              </a:solidFill>
            </a:endParaRPr>
          </a:p>
          <a:p>
            <a:pPr indent="-334326" lvl="0" marL="457200" rtl="0" algn="l">
              <a:lnSpc>
                <a:spcPct val="115000"/>
              </a:lnSpc>
              <a:spcBef>
                <a:spcPts val="0"/>
              </a:spcBef>
              <a:spcAft>
                <a:spcPts val="0"/>
              </a:spcAft>
              <a:buClr>
                <a:srgbClr val="14368F"/>
              </a:buClr>
              <a:buSzPct val="100000"/>
              <a:buFont typeface="Arial"/>
              <a:buChar char="•"/>
            </a:pPr>
            <a:r>
              <a:rPr lang="en-US">
                <a:solidFill>
                  <a:srgbClr val="292929"/>
                </a:solidFill>
                <a:latin typeface="Proxima Nova"/>
                <a:ea typeface="Proxima Nova"/>
                <a:cs typeface="Proxima Nova"/>
                <a:sym typeface="Proxima Nova"/>
              </a:rPr>
              <a:t>Great volunteers in all areas</a:t>
            </a:r>
            <a:endParaRPr>
              <a:solidFill>
                <a:srgbClr val="292929"/>
              </a:solidFill>
              <a:latin typeface="Proxima Nova"/>
              <a:ea typeface="Proxima Nova"/>
              <a:cs typeface="Proxima Nova"/>
              <a:sym typeface="Proxima Nova"/>
            </a:endParaRPr>
          </a:p>
          <a:p>
            <a:pPr indent="-334326" lvl="0" marL="457200" rtl="0" algn="l">
              <a:lnSpc>
                <a:spcPct val="115000"/>
              </a:lnSpc>
              <a:spcBef>
                <a:spcPts val="0"/>
              </a:spcBef>
              <a:spcAft>
                <a:spcPts val="0"/>
              </a:spcAft>
              <a:buClr>
                <a:srgbClr val="14368F"/>
              </a:buClr>
              <a:buSzPct val="100000"/>
              <a:buFont typeface="Arial"/>
              <a:buChar char="•"/>
            </a:pPr>
            <a:r>
              <a:rPr lang="en-US">
                <a:solidFill>
                  <a:srgbClr val="292929"/>
                </a:solidFill>
              </a:rPr>
              <a:t>Amazing </a:t>
            </a:r>
            <a:r>
              <a:rPr lang="en-US">
                <a:solidFill>
                  <a:srgbClr val="292929"/>
                </a:solidFill>
                <a:latin typeface="Proxima Nova"/>
                <a:ea typeface="Proxima Nova"/>
                <a:cs typeface="Proxima Nova"/>
                <a:sym typeface="Proxima Nova"/>
              </a:rPr>
              <a:t>Club (and other) sponsors</a:t>
            </a:r>
            <a:endParaRPr>
              <a:solidFill>
                <a:srgbClr val="292929"/>
              </a:solidFill>
              <a:latin typeface="Proxima Nova"/>
              <a:ea typeface="Proxima Nova"/>
              <a:cs typeface="Proxima Nova"/>
              <a:sym typeface="Proxima Nova"/>
            </a:endParaRPr>
          </a:p>
          <a:p>
            <a:pPr indent="-334326" lvl="0" marL="457200" rtl="0" algn="l">
              <a:lnSpc>
                <a:spcPct val="115000"/>
              </a:lnSpc>
              <a:spcBef>
                <a:spcPts val="0"/>
              </a:spcBef>
              <a:spcAft>
                <a:spcPts val="0"/>
              </a:spcAft>
              <a:buClr>
                <a:srgbClr val="292929"/>
              </a:buClr>
              <a:buSzPct val="100000"/>
              <a:buChar char="•"/>
            </a:pPr>
            <a:r>
              <a:rPr lang="en-US">
                <a:solidFill>
                  <a:srgbClr val="292929"/>
                </a:solidFill>
              </a:rPr>
              <a:t>Continued cooperation and coordination with BSC</a:t>
            </a:r>
            <a:endParaRPr>
              <a:solidFill>
                <a:srgbClr val="292929"/>
              </a:solidFill>
            </a:endParaRPr>
          </a:p>
          <a:p>
            <a:pPr indent="-334327" lvl="0" marL="457200" rtl="0" algn="l">
              <a:lnSpc>
                <a:spcPct val="115000"/>
              </a:lnSpc>
              <a:spcBef>
                <a:spcPts val="0"/>
              </a:spcBef>
              <a:spcAft>
                <a:spcPts val="0"/>
              </a:spcAft>
              <a:buClr>
                <a:srgbClr val="292929"/>
              </a:buClr>
              <a:buSzPct val="100000"/>
              <a:buChar char="•"/>
            </a:pPr>
            <a:r>
              <a:rPr lang="en-US">
                <a:solidFill>
                  <a:srgbClr val="292929"/>
                </a:solidFill>
              </a:rPr>
              <a:t>Administrator: one for all three club</a:t>
            </a:r>
            <a:endParaRPr>
              <a:solidFill>
                <a:srgbClr val="292929"/>
              </a:solidFill>
            </a:endParaRPr>
          </a:p>
        </p:txBody>
      </p:sp>
      <p:pic>
        <p:nvPicPr>
          <p:cNvPr id="95" name="Google Shape;95;p7"/>
          <p:cNvPicPr preferRelativeResize="0"/>
          <p:nvPr/>
        </p:nvPicPr>
        <p:blipFill rotWithShape="1">
          <a:blip r:embed="rId3">
            <a:alphaModFix/>
          </a:blip>
          <a:srcRect b="0" l="26751" r="27029" t="0"/>
          <a:stretch/>
        </p:blipFill>
        <p:spPr>
          <a:xfrm>
            <a:off x="5972176" y="0"/>
            <a:ext cx="3171824"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9" name="Shape 99"/>
        <p:cNvGrpSpPr/>
        <p:nvPr/>
      </p:nvGrpSpPr>
      <p:grpSpPr>
        <a:xfrm>
          <a:off x="0" y="0"/>
          <a:ext cx="0" cy="0"/>
          <a:chOff x="0" y="0"/>
          <a:chExt cx="0" cy="0"/>
        </a:xfrm>
      </p:grpSpPr>
      <p:sp>
        <p:nvSpPr>
          <p:cNvPr id="100" name="Google Shape;100;p8"/>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496"/>
              <a:buFont typeface="Alfa Slab One"/>
              <a:buNone/>
            </a:pPr>
            <a:r>
              <a:rPr lang="en-US" sz="2400"/>
              <a:t>2. President’s Report (cont’d)</a:t>
            </a:r>
            <a:endParaRPr sz="2400"/>
          </a:p>
        </p:txBody>
      </p:sp>
      <p:sp>
        <p:nvSpPr>
          <p:cNvPr id="101" name="Google Shape;101;p8"/>
          <p:cNvSpPr txBox="1"/>
          <p:nvPr>
            <p:ph idx="1" type="body"/>
          </p:nvPr>
        </p:nvSpPr>
        <p:spPr>
          <a:xfrm>
            <a:off x="311699" y="1152475"/>
            <a:ext cx="5355676" cy="3416400"/>
          </a:xfrm>
          <a:prstGeom prst="rect">
            <a:avLst/>
          </a:prstGeom>
          <a:noFill/>
          <a:ln>
            <a:noFill/>
          </a:ln>
        </p:spPr>
        <p:txBody>
          <a:bodyPr anchorCtr="0" anchor="t" bIns="91400" lIns="91400" spcFirstLastPara="1" rIns="91400" wrap="square" tIns="91400">
            <a:normAutofit/>
          </a:bodyPr>
          <a:lstStyle/>
          <a:p>
            <a:pPr indent="0" lvl="0" marL="0" rtl="0" algn="l">
              <a:lnSpc>
                <a:spcPct val="115000"/>
              </a:lnSpc>
              <a:spcBef>
                <a:spcPts val="0"/>
              </a:spcBef>
              <a:spcAft>
                <a:spcPts val="0"/>
              </a:spcAft>
              <a:buSzPts val="1600"/>
              <a:buNone/>
            </a:pPr>
            <a:r>
              <a:rPr b="1" lang="en-US" sz="1600">
                <a:solidFill>
                  <a:srgbClr val="14368F"/>
                </a:solidFill>
                <a:latin typeface="Proxima Nova"/>
                <a:ea typeface="Proxima Nova"/>
                <a:cs typeface="Proxima Nova"/>
                <a:sym typeface="Proxima Nova"/>
              </a:rPr>
              <a:t>FUTURE CHALLENGES (</a:t>
            </a:r>
            <a:r>
              <a:rPr b="1" lang="en-US" sz="1600">
                <a:solidFill>
                  <a:srgbClr val="14368F"/>
                </a:solidFill>
              </a:rPr>
              <a:t>Short- </a:t>
            </a:r>
            <a:r>
              <a:rPr b="1" lang="en-US" sz="1600">
                <a:solidFill>
                  <a:srgbClr val="14368F"/>
                </a:solidFill>
                <a:latin typeface="Proxima Nova"/>
                <a:ea typeface="Proxima Nova"/>
                <a:cs typeface="Proxima Nova"/>
                <a:sym typeface="Proxima Nova"/>
              </a:rPr>
              <a:t>and Long-term):</a:t>
            </a:r>
            <a:endParaRPr b="1" sz="1600" u="sng">
              <a:solidFill>
                <a:srgbClr val="292929"/>
              </a:solidFill>
              <a:latin typeface="Proxima Nova"/>
              <a:ea typeface="Proxima Nova"/>
              <a:cs typeface="Proxima Nova"/>
              <a:sym typeface="Proxima Nova"/>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latin typeface="Proxima Nova"/>
                <a:ea typeface="Proxima Nova"/>
                <a:cs typeface="Proxima Nova"/>
                <a:sym typeface="Proxima Nova"/>
              </a:rPr>
              <a:t>Minor Soccer: service offering,</a:t>
            </a:r>
            <a:r>
              <a:rPr lang="en-US">
                <a:solidFill>
                  <a:srgbClr val="292929"/>
                </a:solidFill>
              </a:rPr>
              <a:t> coordinators</a:t>
            </a:r>
            <a:r>
              <a:rPr lang="en-US">
                <a:solidFill>
                  <a:srgbClr val="292929"/>
                </a:solidFill>
                <a:latin typeface="Proxima Nova"/>
                <a:ea typeface="Proxima Nova"/>
                <a:cs typeface="Proxima Nova"/>
                <a:sym typeface="Proxima Nova"/>
              </a:rPr>
              <a:t> and leader</a:t>
            </a:r>
            <a:endParaRPr>
              <a:solidFill>
                <a:srgbClr val="292929"/>
              </a:solidFill>
              <a:latin typeface="Proxima Nova"/>
              <a:ea typeface="Proxima Nova"/>
              <a:cs typeface="Proxima Nova"/>
              <a:sym typeface="Proxima Nova"/>
            </a:endParaRPr>
          </a:p>
          <a:p>
            <a:pPr indent="-342900" lvl="0" marL="457200" rtl="0" algn="l">
              <a:lnSpc>
                <a:spcPct val="115000"/>
              </a:lnSpc>
              <a:spcBef>
                <a:spcPts val="0"/>
              </a:spcBef>
              <a:spcAft>
                <a:spcPts val="0"/>
              </a:spcAft>
              <a:buClr>
                <a:srgbClr val="292929"/>
              </a:buClr>
              <a:buSzPts val="1800"/>
              <a:buChar char="•"/>
            </a:pPr>
            <a:r>
              <a:rPr lang="en-US">
                <a:solidFill>
                  <a:srgbClr val="292929"/>
                </a:solidFill>
              </a:rPr>
              <a:t>Adult programming</a:t>
            </a:r>
            <a:endParaRPr>
              <a:solidFill>
                <a:srgbClr val="292929"/>
              </a:solidFill>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latin typeface="Proxima Nova"/>
                <a:ea typeface="Proxima Nova"/>
                <a:cs typeface="Proxima Nova"/>
                <a:sym typeface="Proxima Nova"/>
              </a:rPr>
              <a:t>Facilities: qual</a:t>
            </a:r>
            <a:r>
              <a:rPr lang="en-US">
                <a:solidFill>
                  <a:srgbClr val="292929"/>
                </a:solidFill>
              </a:rPr>
              <a:t>ity of fields </a:t>
            </a:r>
            <a:r>
              <a:rPr lang="en-US">
                <a:solidFill>
                  <a:srgbClr val="292929"/>
                </a:solidFill>
                <a:latin typeface="Proxima Nova"/>
                <a:ea typeface="Proxima Nova"/>
                <a:cs typeface="Proxima Nova"/>
                <a:sym typeface="Proxima Nova"/>
              </a:rPr>
              <a:t>and gym space </a:t>
            </a:r>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latin typeface="Proxima Nova"/>
                <a:ea typeface="Proxima Nova"/>
                <a:cs typeface="Proxima Nova"/>
                <a:sym typeface="Proxima Nova"/>
              </a:rPr>
              <a:t>Sponsors: future club sponsors </a:t>
            </a:r>
            <a:r>
              <a:rPr lang="en-US">
                <a:solidFill>
                  <a:srgbClr val="292929"/>
                </a:solidFill>
              </a:rPr>
              <a:t>aren’t </a:t>
            </a:r>
            <a:r>
              <a:rPr lang="en-US">
                <a:solidFill>
                  <a:srgbClr val="292929"/>
                </a:solidFill>
                <a:latin typeface="Proxima Nova"/>
                <a:ea typeface="Proxima Nova"/>
                <a:cs typeface="Proxima Nova"/>
                <a:sym typeface="Proxima Nova"/>
              </a:rPr>
              <a:t>guaranteed and are hugely important</a:t>
            </a:r>
            <a:endParaRPr>
              <a:solidFill>
                <a:srgbClr val="292929"/>
              </a:solidFill>
              <a:latin typeface="Proxima Nova"/>
              <a:ea typeface="Proxima Nova"/>
              <a:cs typeface="Proxima Nova"/>
              <a:sym typeface="Proxima Nova"/>
            </a:endParaRPr>
          </a:p>
          <a:p>
            <a:pPr indent="-342900" lvl="0" marL="457200" rtl="0" algn="l">
              <a:lnSpc>
                <a:spcPct val="115000"/>
              </a:lnSpc>
              <a:spcBef>
                <a:spcPts val="0"/>
              </a:spcBef>
              <a:spcAft>
                <a:spcPts val="0"/>
              </a:spcAft>
              <a:buClr>
                <a:srgbClr val="14368F"/>
              </a:buClr>
              <a:buSzPts val="1800"/>
              <a:buFont typeface="Arial"/>
              <a:buChar char="•"/>
            </a:pPr>
            <a:r>
              <a:rPr b="1" lang="en-US">
                <a:solidFill>
                  <a:srgbClr val="292929"/>
                </a:solidFill>
              </a:rPr>
              <a:t>Changing of the guard…need new blood!</a:t>
            </a:r>
            <a:endParaRPr b="1">
              <a:solidFill>
                <a:srgbClr val="292929"/>
              </a:solidFill>
            </a:endParaRPr>
          </a:p>
          <a:p>
            <a:pPr indent="0" lvl="0" marL="457200" rtl="0" algn="l">
              <a:lnSpc>
                <a:spcPct val="115000"/>
              </a:lnSpc>
              <a:spcBef>
                <a:spcPts val="0"/>
              </a:spcBef>
              <a:spcAft>
                <a:spcPts val="0"/>
              </a:spcAft>
              <a:buSzPts val="1800"/>
              <a:buNone/>
            </a:pPr>
            <a:r>
              <a:t/>
            </a:r>
            <a:endParaRPr>
              <a:solidFill>
                <a:srgbClr val="292929"/>
              </a:solidFill>
              <a:latin typeface="Proxima Nova"/>
              <a:ea typeface="Proxima Nova"/>
              <a:cs typeface="Proxima Nova"/>
              <a:sym typeface="Proxima Nova"/>
            </a:endParaRPr>
          </a:p>
        </p:txBody>
      </p:sp>
      <p:pic>
        <p:nvPicPr>
          <p:cNvPr id="102" name="Google Shape;102;p8"/>
          <p:cNvPicPr preferRelativeResize="0"/>
          <p:nvPr/>
        </p:nvPicPr>
        <p:blipFill rotWithShape="1">
          <a:blip r:embed="rId3">
            <a:alphaModFix/>
          </a:blip>
          <a:srcRect b="0" l="20899" r="37952" t="0"/>
          <a:stretch/>
        </p:blipFill>
        <p:spPr>
          <a:xfrm>
            <a:off x="5972176" y="0"/>
            <a:ext cx="3171824"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6" name="Shape 106"/>
        <p:cNvGrpSpPr/>
        <p:nvPr/>
      </p:nvGrpSpPr>
      <p:grpSpPr>
        <a:xfrm>
          <a:off x="0" y="0"/>
          <a:ext cx="0" cy="0"/>
          <a:chOff x="0" y="0"/>
          <a:chExt cx="0" cy="0"/>
        </a:xfrm>
      </p:grpSpPr>
      <p:sp>
        <p:nvSpPr>
          <p:cNvPr id="107" name="Google Shape;107;p9"/>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3. Report re: MUFC</a:t>
            </a:r>
            <a:endParaRPr sz="2400"/>
          </a:p>
        </p:txBody>
      </p:sp>
      <p:sp>
        <p:nvSpPr>
          <p:cNvPr id="108" name="Google Shape;108;p9"/>
          <p:cNvSpPr txBox="1"/>
          <p:nvPr>
            <p:ph idx="1" type="body"/>
          </p:nvPr>
        </p:nvSpPr>
        <p:spPr>
          <a:xfrm>
            <a:off x="200175" y="1152475"/>
            <a:ext cx="8743500" cy="3884700"/>
          </a:xfrm>
          <a:prstGeom prst="rect">
            <a:avLst/>
          </a:prstGeom>
          <a:noFill/>
          <a:ln>
            <a:noFill/>
          </a:ln>
        </p:spPr>
        <p:txBody>
          <a:bodyPr anchorCtr="0" anchor="t" bIns="91400" lIns="91400" spcFirstLastPara="1" rIns="91400" wrap="square" tIns="91400">
            <a:noAutofit/>
          </a:bodyPr>
          <a:lstStyle/>
          <a:p>
            <a:pPr indent="-323850" lvl="0" marL="457200" rtl="0" algn="l">
              <a:lnSpc>
                <a:spcPct val="115000"/>
              </a:lnSpc>
              <a:spcBef>
                <a:spcPts val="0"/>
              </a:spcBef>
              <a:spcAft>
                <a:spcPts val="0"/>
              </a:spcAft>
              <a:buClr>
                <a:srgbClr val="14368F"/>
              </a:buClr>
              <a:buSzPts val="1500"/>
              <a:buFont typeface="Arial"/>
              <a:buChar char="•"/>
            </a:pPr>
            <a:r>
              <a:rPr lang="en-US" sz="1500">
                <a:solidFill>
                  <a:srgbClr val="292929"/>
                </a:solidFill>
              </a:rPr>
              <a:t>Recall MUFC is a separate legal entity. It is “owned” by HSC and BSC.  </a:t>
            </a:r>
            <a:endParaRPr sz="1500">
              <a:solidFill>
                <a:srgbClr val="292929"/>
              </a:solidFill>
            </a:endParaRPr>
          </a:p>
          <a:p>
            <a:pPr indent="-323850" lvl="0" marL="457200" rtl="0" algn="l">
              <a:lnSpc>
                <a:spcPct val="115000"/>
              </a:lnSpc>
              <a:spcBef>
                <a:spcPts val="0"/>
              </a:spcBef>
              <a:spcAft>
                <a:spcPts val="0"/>
              </a:spcAft>
              <a:buClr>
                <a:srgbClr val="14368F"/>
              </a:buClr>
              <a:buSzPts val="1500"/>
              <a:buFont typeface="Arial"/>
              <a:buChar char="•"/>
            </a:pPr>
            <a:r>
              <a:rPr lang="en-US" sz="1500">
                <a:solidFill>
                  <a:srgbClr val="292929"/>
                </a:solidFill>
              </a:rPr>
              <a:t>It is run by a board of 8 individuals: 4 nominees from HSC and 4 nominees from BSC. </a:t>
            </a:r>
            <a:endParaRPr sz="1500">
              <a:solidFill>
                <a:srgbClr val="292929"/>
              </a:solidFill>
            </a:endParaRPr>
          </a:p>
          <a:p>
            <a:pPr indent="-323850" lvl="0" marL="457200" rtl="0" algn="l">
              <a:lnSpc>
                <a:spcPct val="115000"/>
              </a:lnSpc>
              <a:spcBef>
                <a:spcPts val="0"/>
              </a:spcBef>
              <a:spcAft>
                <a:spcPts val="0"/>
              </a:spcAft>
              <a:buClr>
                <a:srgbClr val="292929"/>
              </a:buClr>
              <a:buSzPts val="1500"/>
              <a:buChar char="•"/>
            </a:pPr>
            <a:r>
              <a:rPr lang="en-US" sz="1500">
                <a:solidFill>
                  <a:srgbClr val="292929"/>
                </a:solidFill>
              </a:rPr>
              <a:t>Nominees from HSC are Steph N, Glen D, Joe M, Chuck L </a:t>
            </a:r>
            <a:endParaRPr sz="1500">
              <a:solidFill>
                <a:srgbClr val="292929"/>
              </a:solidFill>
            </a:endParaRPr>
          </a:p>
          <a:p>
            <a:pPr indent="-323850" lvl="0" marL="457200" rtl="0" algn="l">
              <a:lnSpc>
                <a:spcPct val="115000"/>
              </a:lnSpc>
              <a:spcBef>
                <a:spcPts val="0"/>
              </a:spcBef>
              <a:spcAft>
                <a:spcPts val="0"/>
              </a:spcAft>
              <a:buClr>
                <a:srgbClr val="14368F"/>
              </a:buClr>
              <a:buSzPts val="1500"/>
              <a:buFont typeface="Arial"/>
              <a:buChar char="•"/>
            </a:pPr>
            <a:r>
              <a:rPr lang="en-US" sz="1500">
                <a:solidFill>
                  <a:srgbClr val="292929"/>
                </a:solidFill>
              </a:rPr>
              <a:t>This past year we had 13 teams between U9 - U18 Divisions</a:t>
            </a:r>
            <a:endParaRPr sz="1500">
              <a:solidFill>
                <a:srgbClr val="292929"/>
              </a:solidFill>
            </a:endParaRPr>
          </a:p>
          <a:p>
            <a:pPr indent="-323850" lvl="0" marL="457200" rtl="0" algn="l">
              <a:lnSpc>
                <a:spcPct val="115000"/>
              </a:lnSpc>
              <a:spcBef>
                <a:spcPts val="0"/>
              </a:spcBef>
              <a:spcAft>
                <a:spcPts val="0"/>
              </a:spcAft>
              <a:buClr>
                <a:srgbClr val="14368F"/>
              </a:buClr>
              <a:buSzPts val="1500"/>
              <a:buFont typeface="Arial"/>
              <a:buChar char="•"/>
            </a:pPr>
            <a:r>
              <a:rPr lang="en-US" sz="1500">
                <a:solidFill>
                  <a:srgbClr val="292929"/>
                </a:solidFill>
              </a:rPr>
              <a:t>2 of those teams competed in the IModel Division</a:t>
            </a:r>
            <a:endParaRPr sz="1500">
              <a:solidFill>
                <a:srgbClr val="292929"/>
              </a:solidFill>
            </a:endParaRPr>
          </a:p>
          <a:p>
            <a:pPr indent="-323850" lvl="0" marL="457200" rtl="0" algn="l">
              <a:lnSpc>
                <a:spcPct val="115000"/>
              </a:lnSpc>
              <a:spcBef>
                <a:spcPts val="0"/>
              </a:spcBef>
              <a:spcAft>
                <a:spcPts val="0"/>
              </a:spcAft>
              <a:buClr>
                <a:srgbClr val="14368F"/>
              </a:buClr>
              <a:buSzPts val="1500"/>
              <a:buFont typeface="Arial"/>
              <a:buChar char="•"/>
            </a:pPr>
            <a:r>
              <a:rPr lang="en-US" sz="1500">
                <a:solidFill>
                  <a:srgbClr val="292929"/>
                </a:solidFill>
                <a:latin typeface="Proxima Nova"/>
                <a:ea typeface="Proxima Nova"/>
                <a:cs typeface="Proxima Nova"/>
                <a:sym typeface="Proxima Nova"/>
              </a:rPr>
              <a:t>This upcoming year, we </a:t>
            </a:r>
            <a:r>
              <a:rPr lang="en-US" sz="1500">
                <a:solidFill>
                  <a:srgbClr val="292929"/>
                </a:solidFill>
              </a:rPr>
              <a:t>plan </a:t>
            </a:r>
            <a:r>
              <a:rPr lang="en-US" sz="1500">
                <a:solidFill>
                  <a:srgbClr val="292929"/>
                </a:solidFill>
                <a:latin typeface="Proxima Nova"/>
                <a:ea typeface="Proxima Nova"/>
                <a:cs typeface="Proxima Nova"/>
                <a:sym typeface="Proxima Nova"/>
              </a:rPr>
              <a:t>to have </a:t>
            </a:r>
            <a:r>
              <a:rPr lang="en-US" sz="1500">
                <a:solidFill>
                  <a:srgbClr val="292929"/>
                </a:solidFill>
              </a:rPr>
              <a:t>12</a:t>
            </a:r>
            <a:r>
              <a:rPr lang="en-US" sz="1500">
                <a:solidFill>
                  <a:srgbClr val="292929"/>
                </a:solidFill>
                <a:latin typeface="Proxima Nova"/>
                <a:ea typeface="Proxima Nova"/>
                <a:cs typeface="Proxima Nova"/>
                <a:sym typeface="Proxima Nova"/>
              </a:rPr>
              <a:t> rep teams in the </a:t>
            </a:r>
            <a:r>
              <a:rPr lang="en-US" sz="1500">
                <a:solidFill>
                  <a:srgbClr val="292929"/>
                </a:solidFill>
              </a:rPr>
              <a:t>following </a:t>
            </a:r>
            <a:r>
              <a:rPr lang="en-US" sz="1500">
                <a:solidFill>
                  <a:srgbClr val="292929"/>
                </a:solidFill>
                <a:latin typeface="Proxima Nova"/>
                <a:ea typeface="Proxima Nova"/>
                <a:cs typeface="Proxima Nova"/>
                <a:sym typeface="Proxima Nova"/>
              </a:rPr>
              <a:t>age groups:</a:t>
            </a:r>
            <a:r>
              <a:rPr lang="en-US" sz="1500">
                <a:solidFill>
                  <a:srgbClr val="292929"/>
                </a:solidFill>
              </a:rPr>
              <a:t> U11 Girls, U12 Girls, U13 Girls, U15 Girls, 2-U10 Boys, 2-U11 Boys, U12 Boys, U13 Boys, U15 Boys and U18 Boys.</a:t>
            </a:r>
            <a:endParaRPr sz="1500">
              <a:solidFill>
                <a:srgbClr val="292929"/>
              </a:solidFill>
            </a:endParaRPr>
          </a:p>
          <a:p>
            <a:pPr indent="0" lvl="0" marL="457200" rtl="0" algn="l">
              <a:lnSpc>
                <a:spcPct val="115000"/>
              </a:lnSpc>
              <a:spcBef>
                <a:spcPts val="0"/>
              </a:spcBef>
              <a:spcAft>
                <a:spcPts val="0"/>
              </a:spcAft>
              <a:buSzPts val="1800"/>
              <a:buNone/>
            </a:pPr>
            <a:r>
              <a:rPr lang="en-US" sz="1500">
                <a:solidFill>
                  <a:srgbClr val="292929"/>
                </a:solidFill>
              </a:rPr>
              <a:t> </a:t>
            </a:r>
            <a:endParaRPr sz="1500">
              <a:solidFill>
                <a:srgbClr val="292929"/>
              </a:solidFill>
              <a:latin typeface="Proxima Nova"/>
              <a:ea typeface="Proxima Nova"/>
              <a:cs typeface="Proxima Nova"/>
              <a:sym typeface="Proxima Nova"/>
            </a:endParaRPr>
          </a:p>
          <a:p>
            <a:pPr indent="0" lvl="0" marL="0" rtl="0" algn="l">
              <a:lnSpc>
                <a:spcPct val="115000"/>
              </a:lnSpc>
              <a:spcBef>
                <a:spcPts val="0"/>
              </a:spcBef>
              <a:spcAft>
                <a:spcPts val="0"/>
              </a:spcAft>
              <a:buSzPts val="1800"/>
              <a:buNone/>
            </a:pPr>
            <a:r>
              <a:rPr lang="en-US" sz="1500">
                <a:solidFill>
                  <a:srgbClr val="292929"/>
                </a:solidFill>
                <a:latin typeface="Proxima Nova"/>
                <a:ea typeface="Proxima Nova"/>
                <a:cs typeface="Proxima Nova"/>
                <a:sym typeface="Proxima Nova"/>
              </a:rPr>
              <a:t>Huge thank you to our club and team sponsors:</a:t>
            </a:r>
            <a:endParaRPr sz="1500">
              <a:solidFill>
                <a:srgbClr val="292929"/>
              </a:solidFill>
              <a:latin typeface="Proxima Nova"/>
              <a:ea typeface="Proxima Nova"/>
              <a:cs typeface="Proxima Nova"/>
              <a:sym typeface="Proxima Nova"/>
            </a:endParaRPr>
          </a:p>
        </p:txBody>
      </p:sp>
      <p:pic>
        <p:nvPicPr>
          <p:cNvPr descr="Google Shape;107;p8" id="109" name="Google Shape;109;p9"/>
          <p:cNvPicPr preferRelativeResize="0"/>
          <p:nvPr/>
        </p:nvPicPr>
        <p:blipFill rotWithShape="1">
          <a:blip r:embed="rId3">
            <a:alphaModFix/>
          </a:blip>
          <a:srcRect b="0" l="0" r="0" t="0"/>
          <a:stretch/>
        </p:blipFill>
        <p:spPr>
          <a:xfrm>
            <a:off x="7582348" y="78279"/>
            <a:ext cx="1561652" cy="1344121"/>
          </a:xfrm>
          <a:prstGeom prst="rect">
            <a:avLst/>
          </a:prstGeom>
          <a:noFill/>
          <a:ln>
            <a:noFill/>
          </a:ln>
        </p:spPr>
      </p:pic>
      <p:pic>
        <p:nvPicPr>
          <p:cNvPr id="110" name="Google Shape;110;p9"/>
          <p:cNvPicPr preferRelativeResize="0"/>
          <p:nvPr/>
        </p:nvPicPr>
        <p:blipFill rotWithShape="1">
          <a:blip r:embed="rId4">
            <a:alphaModFix/>
          </a:blip>
          <a:srcRect b="0" l="0" r="0" t="0"/>
          <a:stretch/>
        </p:blipFill>
        <p:spPr>
          <a:xfrm>
            <a:off x="200174" y="4287637"/>
            <a:ext cx="1471475" cy="654450"/>
          </a:xfrm>
          <a:prstGeom prst="rect">
            <a:avLst/>
          </a:prstGeom>
          <a:noFill/>
          <a:ln>
            <a:noFill/>
          </a:ln>
        </p:spPr>
      </p:pic>
      <p:pic>
        <p:nvPicPr>
          <p:cNvPr id="111" name="Google Shape;111;p9"/>
          <p:cNvPicPr preferRelativeResize="0"/>
          <p:nvPr/>
        </p:nvPicPr>
        <p:blipFill rotWithShape="1">
          <a:blip r:embed="rId5">
            <a:alphaModFix/>
          </a:blip>
          <a:srcRect b="0" l="0" r="0" t="0"/>
          <a:stretch/>
        </p:blipFill>
        <p:spPr>
          <a:xfrm>
            <a:off x="2032228" y="3942800"/>
            <a:ext cx="1692846" cy="1344123"/>
          </a:xfrm>
          <a:prstGeom prst="rect">
            <a:avLst/>
          </a:prstGeom>
          <a:noFill/>
          <a:ln>
            <a:noFill/>
          </a:ln>
        </p:spPr>
      </p:pic>
      <p:pic>
        <p:nvPicPr>
          <p:cNvPr id="112" name="Google Shape;112;p9"/>
          <p:cNvPicPr preferRelativeResize="0"/>
          <p:nvPr/>
        </p:nvPicPr>
        <p:blipFill rotWithShape="1">
          <a:blip r:embed="rId6">
            <a:alphaModFix/>
          </a:blip>
          <a:srcRect b="0" l="0" r="0" t="0"/>
          <a:stretch/>
        </p:blipFill>
        <p:spPr>
          <a:xfrm>
            <a:off x="7006015" y="4537599"/>
            <a:ext cx="2002860" cy="487674"/>
          </a:xfrm>
          <a:prstGeom prst="rect">
            <a:avLst/>
          </a:prstGeom>
          <a:noFill/>
          <a:ln>
            <a:noFill/>
          </a:ln>
        </p:spPr>
      </p:pic>
      <p:pic>
        <p:nvPicPr>
          <p:cNvPr id="113" name="Google Shape;113;p9"/>
          <p:cNvPicPr preferRelativeResize="0"/>
          <p:nvPr/>
        </p:nvPicPr>
        <p:blipFill rotWithShape="1">
          <a:blip r:embed="rId7">
            <a:alphaModFix/>
          </a:blip>
          <a:srcRect b="0" l="0" r="0" t="0"/>
          <a:stretch/>
        </p:blipFill>
        <p:spPr>
          <a:xfrm>
            <a:off x="5416150" y="3964900"/>
            <a:ext cx="2210504" cy="572700"/>
          </a:xfrm>
          <a:prstGeom prst="rect">
            <a:avLst/>
          </a:prstGeom>
          <a:noFill/>
          <a:ln>
            <a:noFill/>
          </a:ln>
        </p:spPr>
      </p:pic>
      <p:pic>
        <p:nvPicPr>
          <p:cNvPr id="114" name="Google Shape;114;p9"/>
          <p:cNvPicPr preferRelativeResize="0"/>
          <p:nvPr/>
        </p:nvPicPr>
        <p:blipFill rotWithShape="1">
          <a:blip r:embed="rId8">
            <a:alphaModFix/>
          </a:blip>
          <a:srcRect b="0" l="0" r="0" t="0"/>
          <a:stretch/>
        </p:blipFill>
        <p:spPr>
          <a:xfrm>
            <a:off x="3888388" y="4156497"/>
            <a:ext cx="1471475" cy="98799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8" name="Shape 118"/>
        <p:cNvGrpSpPr/>
        <p:nvPr/>
      </p:nvGrpSpPr>
      <p:grpSpPr>
        <a:xfrm>
          <a:off x="0" y="0"/>
          <a:ext cx="0" cy="0"/>
          <a:chOff x="0" y="0"/>
          <a:chExt cx="0" cy="0"/>
        </a:xfrm>
      </p:grpSpPr>
      <p:sp>
        <p:nvSpPr>
          <p:cNvPr id="119" name="Google Shape;119;p45"/>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3. President’s Report re MUFC (cont’d)</a:t>
            </a:r>
            <a:endParaRPr sz="2400"/>
          </a:p>
        </p:txBody>
      </p:sp>
      <p:pic>
        <p:nvPicPr>
          <p:cNvPr descr="Google Shape;107;p8" id="120" name="Google Shape;120;p45"/>
          <p:cNvPicPr preferRelativeResize="0"/>
          <p:nvPr/>
        </p:nvPicPr>
        <p:blipFill rotWithShape="1">
          <a:blip r:embed="rId3">
            <a:alphaModFix/>
          </a:blip>
          <a:srcRect b="0" l="0" r="0" t="0"/>
          <a:stretch/>
        </p:blipFill>
        <p:spPr>
          <a:xfrm>
            <a:off x="7582348" y="78279"/>
            <a:ext cx="1561652" cy="1344121"/>
          </a:xfrm>
          <a:prstGeom prst="rect">
            <a:avLst/>
          </a:prstGeom>
          <a:noFill/>
          <a:ln>
            <a:noFill/>
          </a:ln>
        </p:spPr>
      </p:pic>
      <p:sp>
        <p:nvSpPr>
          <p:cNvPr id="121" name="Google Shape;121;p45"/>
          <p:cNvSpPr txBox="1"/>
          <p:nvPr>
            <p:ph idx="1" type="body"/>
          </p:nvPr>
        </p:nvSpPr>
        <p:spPr>
          <a:xfrm>
            <a:off x="311699" y="1017726"/>
            <a:ext cx="8743651" cy="3782382"/>
          </a:xfrm>
          <a:prstGeom prst="rect">
            <a:avLst/>
          </a:prstGeom>
          <a:noFill/>
          <a:ln>
            <a:noFill/>
          </a:ln>
        </p:spPr>
        <p:txBody>
          <a:bodyPr anchorCtr="0" anchor="t" bIns="91400" lIns="91400" spcFirstLastPara="1" rIns="91400" wrap="square" tIns="91400">
            <a:noAutofit/>
          </a:bodyPr>
          <a:lstStyle/>
          <a:p>
            <a:pPr indent="-330200" lvl="0" marL="457200" rtl="0" algn="l">
              <a:lnSpc>
                <a:spcPct val="115000"/>
              </a:lnSpc>
              <a:spcBef>
                <a:spcPts val="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Some good improvements this year such as:</a:t>
            </a:r>
            <a:endParaRPr sz="1600"/>
          </a:p>
          <a:p>
            <a:pPr indent="-355600" lvl="1" marL="924560" rtl="0" algn="l">
              <a:lnSpc>
                <a:spcPct val="115000"/>
              </a:lnSpc>
              <a:spcBef>
                <a:spcPts val="0"/>
              </a:spcBef>
              <a:spcAft>
                <a:spcPts val="0"/>
              </a:spcAft>
              <a:buClr>
                <a:srgbClr val="14368F"/>
              </a:buClr>
              <a:buSzPts val="1600"/>
              <a:buFont typeface="Arial"/>
              <a:buAutoNum type="arabicPeriod"/>
            </a:pPr>
            <a:r>
              <a:rPr lang="en-US" sz="1600">
                <a:solidFill>
                  <a:srgbClr val="292929"/>
                </a:solidFill>
              </a:rPr>
              <a:t>development teams and time with Coach Ray (both direct and indirect)</a:t>
            </a:r>
            <a:endParaRPr sz="1600">
              <a:solidFill>
                <a:srgbClr val="292929"/>
              </a:solidFill>
            </a:endParaRPr>
          </a:p>
          <a:p>
            <a:pPr indent="-355600" lvl="1" marL="924560" rtl="0" algn="l">
              <a:lnSpc>
                <a:spcPct val="115000"/>
              </a:lnSpc>
              <a:spcBef>
                <a:spcPts val="0"/>
              </a:spcBef>
              <a:spcAft>
                <a:spcPts val="0"/>
              </a:spcAft>
              <a:buClr>
                <a:srgbClr val="14368F"/>
              </a:buClr>
              <a:buSzPts val="1600"/>
              <a:buFont typeface="Arial"/>
              <a:buAutoNum type="arabicPeriod"/>
            </a:pPr>
            <a:r>
              <a:rPr lang="en-US" sz="1600">
                <a:solidFill>
                  <a:srgbClr val="292929"/>
                </a:solidFill>
              </a:rPr>
              <a:t>goalie training with Daniel Zangoli</a:t>
            </a:r>
            <a:endParaRPr sz="1600">
              <a:solidFill>
                <a:srgbClr val="292929"/>
              </a:solidFill>
            </a:endParaRPr>
          </a:p>
          <a:p>
            <a:pPr indent="-355600" lvl="1" marL="924560" rtl="0" algn="l">
              <a:lnSpc>
                <a:spcPct val="115000"/>
              </a:lnSpc>
              <a:spcBef>
                <a:spcPts val="0"/>
              </a:spcBef>
              <a:spcAft>
                <a:spcPts val="0"/>
              </a:spcAft>
              <a:buClr>
                <a:srgbClr val="14368F"/>
              </a:buClr>
              <a:buSzPts val="1600"/>
              <a:buFont typeface="Arial"/>
              <a:buAutoNum type="arabicPeriod"/>
            </a:pPr>
            <a:r>
              <a:rPr lang="en-US" sz="1600">
                <a:solidFill>
                  <a:srgbClr val="292929"/>
                </a:solidFill>
              </a:rPr>
              <a:t>partnership with SportLab re strength and conditioning</a:t>
            </a:r>
            <a:endParaRPr sz="1600">
              <a:solidFill>
                <a:srgbClr val="292929"/>
              </a:solidFill>
            </a:endParaRPr>
          </a:p>
          <a:p>
            <a:pPr indent="-355600" lvl="1" marL="924560" rtl="0" algn="l">
              <a:lnSpc>
                <a:spcPct val="115000"/>
              </a:lnSpc>
              <a:spcBef>
                <a:spcPts val="0"/>
              </a:spcBef>
              <a:spcAft>
                <a:spcPts val="0"/>
              </a:spcAft>
              <a:buClr>
                <a:srgbClr val="292929"/>
              </a:buClr>
              <a:buSzPts val="1600"/>
              <a:buAutoNum type="arabicPeriod"/>
            </a:pPr>
            <a:r>
              <a:rPr lang="en-US" sz="1600">
                <a:solidFill>
                  <a:srgbClr val="292929"/>
                </a:solidFill>
              </a:rPr>
              <a:t>VEO</a:t>
            </a:r>
            <a:endParaRPr sz="1600">
              <a:solidFill>
                <a:srgbClr val="292929"/>
              </a:solidFill>
            </a:endParaRPr>
          </a:p>
          <a:p>
            <a:pPr indent="0" lvl="1" marL="581660" rtl="0" algn="l">
              <a:lnSpc>
                <a:spcPct val="115000"/>
              </a:lnSpc>
              <a:spcBef>
                <a:spcPts val="0"/>
              </a:spcBef>
              <a:spcAft>
                <a:spcPts val="0"/>
              </a:spcAft>
              <a:buClr>
                <a:srgbClr val="000000"/>
              </a:buClr>
              <a:buSzPts val="1400"/>
              <a:buNone/>
            </a:pPr>
            <a:r>
              <a:t/>
            </a:r>
            <a:endParaRPr sz="1600">
              <a:solidFill>
                <a:srgbClr val="292929"/>
              </a:solidFill>
            </a:endParaRPr>
          </a:p>
          <a:p>
            <a:pPr indent="0" lvl="1" marL="0" rtl="0" algn="l">
              <a:lnSpc>
                <a:spcPct val="115000"/>
              </a:lnSpc>
              <a:spcBef>
                <a:spcPts val="0"/>
              </a:spcBef>
              <a:spcAft>
                <a:spcPts val="0"/>
              </a:spcAft>
              <a:buClr>
                <a:srgbClr val="000000"/>
              </a:buClr>
              <a:buSzPts val="1400"/>
              <a:buNone/>
            </a:pPr>
            <a:r>
              <a:rPr lang="en-US" sz="1600">
                <a:solidFill>
                  <a:srgbClr val="292929"/>
                </a:solidFill>
                <a:latin typeface="Proxima Nova"/>
                <a:ea typeface="Proxima Nova"/>
                <a:cs typeface="Proxima Nova"/>
                <a:sym typeface="Proxima Nova"/>
              </a:rPr>
              <a:t>Overall, the work and cooperation between the </a:t>
            </a:r>
            <a:r>
              <a:rPr lang="en-US" sz="1600">
                <a:solidFill>
                  <a:srgbClr val="292929"/>
                </a:solidFill>
              </a:rPr>
              <a:t>three </a:t>
            </a:r>
            <a:r>
              <a:rPr lang="en-US" sz="1600">
                <a:solidFill>
                  <a:srgbClr val="292929"/>
                </a:solidFill>
                <a:latin typeface="Proxima Nova"/>
                <a:ea typeface="Proxima Nova"/>
                <a:cs typeface="Proxima Nova"/>
                <a:sym typeface="Proxima Nova"/>
              </a:rPr>
              <a:t>clubs has been incredible.  </a:t>
            </a:r>
            <a:endParaRPr sz="1600">
              <a:solidFill>
                <a:srgbClr val="292929"/>
              </a:solidFill>
              <a:latin typeface="Proxima Nova"/>
              <a:ea typeface="Proxima Nova"/>
              <a:cs typeface="Proxima Nova"/>
              <a:sym typeface="Proxima Nova"/>
            </a:endParaRPr>
          </a:p>
          <a:p>
            <a:pPr indent="0" lvl="1" marL="581660" rtl="0" algn="l">
              <a:lnSpc>
                <a:spcPct val="115000"/>
              </a:lnSpc>
              <a:spcBef>
                <a:spcPts val="0"/>
              </a:spcBef>
              <a:spcAft>
                <a:spcPts val="0"/>
              </a:spcAft>
              <a:buClr>
                <a:srgbClr val="000000"/>
              </a:buClr>
              <a:buSzPts val="1400"/>
              <a:buNone/>
            </a:pPr>
            <a:r>
              <a:t/>
            </a:r>
            <a:endParaRPr sz="1600">
              <a:solidFill>
                <a:srgbClr val="292929"/>
              </a:solidFill>
            </a:endParaRPr>
          </a:p>
          <a:p>
            <a:pPr indent="-330200" lvl="0" marL="457200" rtl="0" algn="l">
              <a:lnSpc>
                <a:spcPct val="115000"/>
              </a:lnSpc>
              <a:spcBef>
                <a:spcPts val="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Thanks to all the coaches</a:t>
            </a:r>
            <a:r>
              <a:rPr lang="en-US" sz="1600">
                <a:solidFill>
                  <a:srgbClr val="292929"/>
                </a:solidFill>
              </a:rPr>
              <a:t>, </a:t>
            </a:r>
            <a:r>
              <a:rPr lang="en-US" sz="1600">
                <a:solidFill>
                  <a:srgbClr val="292929"/>
                </a:solidFill>
                <a:latin typeface="Proxima Nova"/>
                <a:ea typeface="Proxima Nova"/>
                <a:cs typeface="Proxima Nova"/>
                <a:sym typeface="Proxima Nova"/>
              </a:rPr>
              <a:t>board members and other volunteers for the countless hours.</a:t>
            </a:r>
            <a:endParaRPr sz="1600">
              <a:solidFill>
                <a:srgbClr val="292929"/>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9FC5E8"/>
      </a:dk1>
      <a:lt1>
        <a:srgbClr val="4285F4"/>
      </a:lt1>
      <a:dk2>
        <a:srgbClr val="A7A7A7"/>
      </a:dk2>
      <a:lt2>
        <a:srgbClr val="535353"/>
      </a:lt2>
      <a:accent1>
        <a:srgbClr val="455A64"/>
      </a:accent1>
      <a:accent2>
        <a:srgbClr val="607D8B"/>
      </a:accent2>
      <a:accent3>
        <a:srgbClr val="FF5722"/>
      </a:accent3>
      <a:accent4>
        <a:srgbClr val="D84315"/>
      </a:accent4>
      <a:accent5>
        <a:srgbClr val="1C3AA9"/>
      </a:accent5>
      <a:accent6>
        <a:srgbClr val="FFAB4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000000"/>
      </a:dk1>
      <a:lt1>
        <a:srgbClr val="FFFFFF"/>
      </a:lt1>
      <a:dk2>
        <a:srgbClr val="A7A7A7"/>
      </a:dk2>
      <a:lt2>
        <a:srgbClr val="535353"/>
      </a:lt2>
      <a:accent1>
        <a:srgbClr val="455A64"/>
      </a:accent1>
      <a:accent2>
        <a:srgbClr val="607D8B"/>
      </a:accent2>
      <a:accent3>
        <a:srgbClr val="FF5722"/>
      </a:accent3>
      <a:accent4>
        <a:srgbClr val="D84315"/>
      </a:accent4>
      <a:accent5>
        <a:srgbClr val="1C3AA9"/>
      </a:accent5>
      <a:accent6>
        <a:srgbClr val="FFAB4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Maduri, Ted</dc:creator>
</cp:coreProperties>
</file>